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4"/>
    <p:sldMasterId id="2147483956" r:id="rId5"/>
  </p:sldMasterIdLst>
  <p:notesMasterIdLst>
    <p:notesMasterId r:id="rId17"/>
  </p:notesMasterIdLst>
  <p:handoutMasterIdLst>
    <p:handoutMasterId r:id="rId18"/>
  </p:handoutMasterIdLst>
  <p:sldIdLst>
    <p:sldId id="256" r:id="rId6"/>
    <p:sldId id="297" r:id="rId7"/>
    <p:sldId id="289" r:id="rId8"/>
    <p:sldId id="276" r:id="rId9"/>
    <p:sldId id="285" r:id="rId10"/>
    <p:sldId id="298" r:id="rId11"/>
    <p:sldId id="294" r:id="rId12"/>
    <p:sldId id="268" r:id="rId13"/>
    <p:sldId id="292" r:id="rId14"/>
    <p:sldId id="299" r:id="rId15"/>
    <p:sldId id="300" r:id="rId16"/>
  </p:sldIdLst>
  <p:sldSz cx="9144000" cy="9144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pos="5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Wood" initials="GW" lastIdx="4" clrIdx="0">
    <p:extLst>
      <p:ext uri="{19B8F6BF-5375-455C-9EA6-DF929625EA0E}">
        <p15:presenceInfo xmlns:p15="http://schemas.microsoft.com/office/powerpoint/2012/main" userId="Gary Wood" providerId="None"/>
      </p:ext>
    </p:extLst>
  </p:cmAuthor>
  <p:cmAuthor id="2" name="Melissa Gay" initials="MG" lastIdx="2" clrIdx="1">
    <p:extLst>
      <p:ext uri="{19B8F6BF-5375-455C-9EA6-DF929625EA0E}">
        <p15:presenceInfo xmlns:p15="http://schemas.microsoft.com/office/powerpoint/2012/main" userId="S::mgay@mycvec.com::19a53065-1347-4428-a604-8aa05941e5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789452"/>
    <a:srgbClr val="F4FCFC"/>
    <a:srgbClr val="BFE1ED"/>
    <a:srgbClr val="417398"/>
    <a:srgbClr val="EAEFF7"/>
    <a:srgbClr val="FBD941"/>
    <a:srgbClr val="0F9C8D"/>
    <a:srgbClr val="67C1AB"/>
    <a:srgbClr val="D3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514" y="90"/>
      </p:cViewPr>
      <p:guideLst>
        <p:guide orient="horz" pos="1248"/>
        <p:guide pos="2880"/>
        <p:guide orient="horz" pos="1680"/>
        <p:guide pos="54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A5F9-4109-4B82-8A1A-453322EC202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040E9-E30B-46E5-B2E5-57E93ADFE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E0A4-6480-470C-9446-4BD62801664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857250"/>
            <a:ext cx="23145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94088-DB4D-4B72-8F3C-49E91CAB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94088-DB4D-4B72-8F3C-49E91CABA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2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C8E0F-2025-4A4F-8639-2DD9E45E8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943" y="1611311"/>
            <a:ext cx="8335280" cy="6132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514350" indent="-171450">
              <a:buClr>
                <a:srgbClr val="417398"/>
              </a:buClr>
              <a:buFont typeface="Wingdings" panose="05000000000000000000" pitchFamily="2" charset="2"/>
              <a:buChar char="§"/>
              <a:defRPr sz="1800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76800" y="1093900"/>
            <a:ext cx="4035425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6F99A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6943" y="544514"/>
            <a:ext cx="8335281" cy="435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>
                <a:solidFill>
                  <a:srgbClr val="417398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76943" y="1024318"/>
            <a:ext cx="8335281" cy="0"/>
          </a:xfrm>
          <a:prstGeom prst="line">
            <a:avLst/>
          </a:prstGeom>
          <a:ln w="19050">
            <a:solidFill>
              <a:srgbClr val="FBD94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4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417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93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C8E0F-2025-4A4F-8639-2DD9E45E8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360" y="1584172"/>
            <a:ext cx="8335280" cy="6132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>
                <a:latin typeface="+mj-lt"/>
              </a:defRPr>
            </a:lvl1pPr>
            <a:lvl2pPr marL="397457" indent="-132486">
              <a:buClr>
                <a:srgbClr val="417398"/>
              </a:buClr>
              <a:buFont typeface="Wingdings" panose="05000000000000000000" pitchFamily="2" charset="2"/>
              <a:buChar char="§"/>
              <a:defRPr sz="1391"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76802" y="1093900"/>
            <a:ext cx="4035425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55">
                <a:solidFill>
                  <a:srgbClr val="6F99A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4360" y="544514"/>
            <a:ext cx="8335280" cy="435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91">
                <a:solidFill>
                  <a:srgbClr val="417398"/>
                </a:solidFill>
                <a:latin typeface="+mj-lt"/>
              </a:defRPr>
            </a:lvl1pPr>
            <a:lvl2pPr marL="264971" indent="0">
              <a:buNone/>
              <a:defRPr/>
            </a:lvl2pPr>
            <a:lvl3pPr marL="529942" indent="0">
              <a:buNone/>
              <a:defRPr/>
            </a:lvl3pPr>
            <a:lvl4pPr marL="794912" indent="0">
              <a:buNone/>
              <a:defRPr/>
            </a:lvl4pPr>
            <a:lvl5pPr marL="105988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404360" y="987642"/>
            <a:ext cx="8335280" cy="0"/>
          </a:xfrm>
          <a:prstGeom prst="line">
            <a:avLst/>
          </a:prstGeom>
          <a:ln w="19050">
            <a:solidFill>
              <a:srgbClr val="41739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3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417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1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1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9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980" userDrawn="1">
          <p15:clr>
            <a:srgbClr val="F26B43"/>
          </p15:clr>
        </p15:guide>
        <p15:guide id="5" orient="horz" pos="1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9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</p:sldLayoutIdLst>
  <p:txStyles>
    <p:titleStyle>
      <a:lvl1pPr algn="l" defTabSz="529942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rgbClr val="00699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2486" indent="-132486" algn="l" defTabSz="529942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1623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7457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662428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3pPr>
      <a:lvl4pPr marL="927398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192369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457340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722311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987282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252253" indent="-132486" algn="l" defTabSz="529942" rtl="0" eaLnBrk="1" latinLnBrk="0" hangingPunct="1">
        <a:lnSpc>
          <a:spcPct val="90000"/>
        </a:lnSpc>
        <a:spcBef>
          <a:spcPts val="290"/>
        </a:spcBef>
        <a:buFont typeface="Arial" panose="020B0604020202020204" pitchFamily="34" charset="0"/>
        <a:buChar char="•"/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1pPr>
      <a:lvl2pPr marL="264971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2pPr>
      <a:lvl3pPr marL="529942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794912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059883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324854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589825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854796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119767" algn="l" defTabSz="529942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34">
          <p15:clr>
            <a:srgbClr val="F26B43"/>
          </p15:clr>
        </p15:guide>
        <p15:guide id="2" pos="2448">
          <p15:clr>
            <a:srgbClr val="F26B43"/>
          </p15:clr>
        </p15:guide>
        <p15:guide id="3" pos="245">
          <p15:clr>
            <a:srgbClr val="F26B43"/>
          </p15:clr>
        </p15:guide>
        <p15:guide id="4" orient="horz" pos="3278">
          <p15:clr>
            <a:srgbClr val="F26B43"/>
          </p15:clr>
        </p15:guide>
        <p15:guide id="5" orient="horz" pos="14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eflyva.com/ris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73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24239" y="1992775"/>
            <a:ext cx="85344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69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>
                <a:solidFill>
                  <a:schemeClr val="bg1"/>
                </a:solidFill>
                <a:latin typeface="+mn-lt"/>
              </a:rPr>
              <a:t>Regional Internet Service Expansion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+mn-lt"/>
              </a:rPr>
              <a:t>(RISE) Project</a:t>
            </a:r>
            <a:br>
              <a:rPr lang="en-US" sz="4000" b="1">
                <a:solidFill>
                  <a:schemeClr val="bg1"/>
                </a:solidFill>
                <a:latin typeface="+mn-lt"/>
              </a:rPr>
            </a:br>
            <a:endParaRPr lang="en-US" sz="3600" b="1">
              <a:ln>
                <a:solidFill>
                  <a:srgbClr val="FBD94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13" y="6181564"/>
            <a:ext cx="2567451" cy="2010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DD4F7CB-8AB9-445B-BB65-3CAB2E84BC4B}"/>
              </a:ext>
            </a:extLst>
          </p:cNvPr>
          <p:cNvSpPr txBox="1">
            <a:spLocks/>
          </p:cNvSpPr>
          <p:nvPr/>
        </p:nvSpPr>
        <p:spPr>
          <a:xfrm>
            <a:off x="0" y="3831132"/>
            <a:ext cx="9144000" cy="1222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69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>
                <a:solidFill>
                  <a:srgbClr val="FBD941"/>
                </a:solidFill>
              </a:rPr>
              <a:t>The Power of Partnerships</a:t>
            </a:r>
            <a:br>
              <a:rPr lang="en-US" sz="3200">
                <a:solidFill>
                  <a:srgbClr val="FBD941"/>
                </a:solidFill>
              </a:rPr>
            </a:br>
            <a:endParaRPr lang="en-US" sz="2800">
              <a:solidFill>
                <a:srgbClr val="FBD94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45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E9159-44ED-4CA2-B8E3-C1DEF6906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Future Considerations in Madison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26353-B24D-87A7-D1A6-C7E1BFC587C6}"/>
              </a:ext>
            </a:extLst>
          </p:cNvPr>
          <p:cNvSpPr txBox="1"/>
          <p:nvPr/>
        </p:nvSpPr>
        <p:spPr>
          <a:xfrm>
            <a:off x="573549" y="1525012"/>
            <a:ext cx="799690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Next Round of VATI 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Proposed guidelines have changed this year to include any area that is not receiving 100mbps download and 20mbps upload speed (100/20)</a:t>
            </a:r>
          </a:p>
          <a:p>
            <a:pPr lvl="1"/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If an area does not receive this level of speed, it is eligible for funding regardless of whether it has received state or federal funding in the past. </a:t>
            </a:r>
          </a:p>
        </p:txBody>
      </p:sp>
    </p:spTree>
    <p:extLst>
      <p:ext uri="{BB962C8B-B14F-4D97-AF65-F5344CB8AC3E}">
        <p14:creationId xmlns:p14="http://schemas.microsoft.com/office/powerpoint/2010/main" val="260986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E9159-44ED-4CA2-B8E3-C1DEF6906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Future Considerations in Madison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E6169-6C77-E911-EDD2-1CD7CB1C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2918706"/>
            <a:ext cx="6522384" cy="500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40BD2-E7C7-B194-0968-1CDF50F0F5C3}"/>
              </a:ext>
            </a:extLst>
          </p:cNvPr>
          <p:cNvSpPr txBox="1"/>
          <p:nvPr/>
        </p:nvSpPr>
        <p:spPr>
          <a:xfrm>
            <a:off x="523875" y="979714"/>
            <a:ext cx="7738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Generally, the circled FCC RDOF funded area was bid at a speed of 50mbps/5mbps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This area would be eligible for funding under VATI guidelines.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Firefly would be pleased to offer a response to a county RFP regarding areas in the county not meeting the VATI threshold speed of 100/20mbps</a:t>
            </a:r>
          </a:p>
        </p:txBody>
      </p:sp>
    </p:spTree>
    <p:extLst>
      <p:ext uri="{BB962C8B-B14F-4D97-AF65-F5344CB8AC3E}">
        <p14:creationId xmlns:p14="http://schemas.microsoft.com/office/powerpoint/2010/main" val="102580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34934E-DBCE-4A0A-BAC2-B1ADE91A8A8A}"/>
              </a:ext>
            </a:extLst>
          </p:cNvPr>
          <p:cNvSpPr txBox="1">
            <a:spLocks/>
          </p:cNvSpPr>
          <p:nvPr/>
        </p:nvSpPr>
        <p:spPr>
          <a:xfrm>
            <a:off x="304800" y="865494"/>
            <a:ext cx="85344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69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Madison County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BD941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Project Partners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BD941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282F4B-C0FA-43BB-AC7F-46B508635502}"/>
              </a:ext>
            </a:extLst>
          </p:cNvPr>
          <p:cNvSpPr txBox="1">
            <a:spLocks/>
          </p:cNvSpPr>
          <p:nvPr/>
        </p:nvSpPr>
        <p:spPr>
          <a:xfrm>
            <a:off x="0" y="2618094"/>
            <a:ext cx="9144000" cy="3119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69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Firefly Fiber Broadband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solidFill>
                  <a:srgbClr val="FBD94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Rappahannock Electric Cooperative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Madison County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Thomas Jefferson Planning 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District Commission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340AC-5DCB-4BB2-A96A-D79B7208F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666" y="7570884"/>
            <a:ext cx="2137962" cy="122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31C4B0-8C90-4744-B032-CAC923A7B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938" y="7588481"/>
            <a:ext cx="1145438" cy="1145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2C405-EDA3-466E-AAE2-8344BED5D2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41180" r="19909" b="28902"/>
          <a:stretch/>
        </p:blipFill>
        <p:spPr>
          <a:xfrm>
            <a:off x="6661052" y="7666061"/>
            <a:ext cx="1863969" cy="927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FDA2A-17F5-4182-9EB9-C668AC8D8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31" y="7737582"/>
            <a:ext cx="2303476" cy="8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34934E-DBCE-4A0A-BAC2-B1ADE91A8A8A}"/>
              </a:ext>
            </a:extLst>
          </p:cNvPr>
          <p:cNvSpPr txBox="1">
            <a:spLocks/>
          </p:cNvSpPr>
          <p:nvPr/>
        </p:nvSpPr>
        <p:spPr>
          <a:xfrm>
            <a:off x="304799" y="327923"/>
            <a:ext cx="85344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69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RISE Proposed Project Area</a:t>
            </a:r>
            <a:endParaRPr kumimoji="0" lang="en-US" sz="4000" b="0" i="0" u="none" strike="noStrike" kern="1200" cap="none" spc="0" normalizeH="0" baseline="0" noProof="0">
              <a:ln>
                <a:solidFill>
                  <a:srgbClr val="FBD941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4978D-44F5-481F-8608-982CBE66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26" y="8135639"/>
            <a:ext cx="1542422" cy="7498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2EC5F9-8AFB-41EC-9F55-83BCEC006159}"/>
              </a:ext>
            </a:extLst>
          </p:cNvPr>
          <p:cNvGrpSpPr/>
          <p:nvPr/>
        </p:nvGrpSpPr>
        <p:grpSpPr>
          <a:xfrm>
            <a:off x="1358830" y="8224345"/>
            <a:ext cx="2374444" cy="368964"/>
            <a:chOff x="4190924" y="8057799"/>
            <a:chExt cx="1539433" cy="3689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0407A2-2764-4E42-9E1C-21477B3AA338}"/>
                </a:ext>
              </a:extLst>
            </p:cNvPr>
            <p:cNvSpPr/>
            <p:nvPr/>
          </p:nvSpPr>
          <p:spPr>
            <a:xfrm>
              <a:off x="4190924" y="8057799"/>
              <a:ext cx="222926" cy="368964"/>
            </a:xfrm>
            <a:prstGeom prst="rect">
              <a:avLst/>
            </a:prstGeom>
            <a:solidFill>
              <a:srgbClr val="FBD941"/>
            </a:solidFill>
            <a:ln>
              <a:solidFill>
                <a:srgbClr val="D340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63734F02-3F0B-475C-836C-673FD6A4D58E}"/>
                </a:ext>
              </a:extLst>
            </p:cNvPr>
            <p:cNvSpPr txBox="1">
              <a:spLocks/>
            </p:cNvSpPr>
            <p:nvPr/>
          </p:nvSpPr>
          <p:spPr>
            <a:xfrm>
              <a:off x="4538164" y="8057799"/>
              <a:ext cx="1192193" cy="347240"/>
            </a:xfrm>
            <a:prstGeom prst="rect">
              <a:avLst/>
            </a:prstGeom>
            <a:effectLst/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rgbClr val="00699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Federal Funding</a:t>
              </a:r>
              <a:endParaRPr kumimoji="0" lang="en-US" sz="2400" b="0" i="0" u="none" strike="noStrike" kern="1200" cap="none" spc="0" normalizeH="0" baseline="0" noProof="0">
                <a:ln>
                  <a:solidFill>
                    <a:srgbClr val="FBD94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15B46-7B4C-4D90-AC31-1E1BB19B8777}"/>
              </a:ext>
            </a:extLst>
          </p:cNvPr>
          <p:cNvGrpSpPr/>
          <p:nvPr/>
        </p:nvGrpSpPr>
        <p:grpSpPr>
          <a:xfrm>
            <a:off x="4063180" y="8224345"/>
            <a:ext cx="1539433" cy="390688"/>
            <a:chOff x="4190924" y="8057799"/>
            <a:chExt cx="1539433" cy="3906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F52CFE-840F-4B19-A66D-11BDE39CF769}"/>
                </a:ext>
              </a:extLst>
            </p:cNvPr>
            <p:cNvSpPr/>
            <p:nvPr/>
          </p:nvSpPr>
          <p:spPr>
            <a:xfrm>
              <a:off x="4190924" y="8079523"/>
              <a:ext cx="347240" cy="347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D340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3FE98DBC-168E-40C2-95AB-66240998ED28}"/>
                </a:ext>
              </a:extLst>
            </p:cNvPr>
            <p:cNvSpPr txBox="1">
              <a:spLocks/>
            </p:cNvSpPr>
            <p:nvPr/>
          </p:nvSpPr>
          <p:spPr>
            <a:xfrm>
              <a:off x="4538164" y="8057799"/>
              <a:ext cx="1192193" cy="390688"/>
            </a:xfrm>
            <a:prstGeom prst="rect">
              <a:avLst/>
            </a:prstGeom>
            <a:effectLst/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rgbClr val="00699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j-ea"/>
                  <a:cs typeface="Arial" panose="020B0604020202020204" pitchFamily="34" charset="0"/>
                </a:rPr>
                <a:t>RISE</a:t>
              </a:r>
              <a:endParaRPr kumimoji="0" lang="en-US" sz="2400" b="0" i="0" u="none" strike="noStrike" kern="1200" cap="none" spc="0" normalizeH="0" baseline="0" noProof="0">
                <a:ln>
                  <a:solidFill>
                    <a:srgbClr val="FBD94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B9B283-E47B-4591-8795-59135561E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72" y="924260"/>
            <a:ext cx="7351076" cy="73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27D31-2074-4E20-BE41-DB8A6EEF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4409"/>
            <a:ext cx="9144000" cy="70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BAE392-DE5B-44C7-AC6E-C45F153E0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943" y="90152"/>
            <a:ext cx="8335281" cy="1262129"/>
          </a:xfrm>
        </p:spPr>
        <p:txBody>
          <a:bodyPr/>
          <a:lstStyle/>
          <a:p>
            <a:r>
              <a:rPr lang="en-US"/>
              <a:t>RISE Figures incl. Incumbent Overlap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DD92D8-C761-4F59-B655-293EDAF144F4}"/>
                  </a:ext>
                </a:extLst>
              </p:cNvPr>
              <p:cNvSpPr txBox="1"/>
              <p:nvPr/>
            </p:nvSpPr>
            <p:spPr>
              <a:xfrm>
                <a:off x="982627" y="1279529"/>
                <a:ext cx="8031672" cy="468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 Total RISE Project Total -        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25,388,480</m:t>
                        </m:r>
                      </m:e>
                      <m:sup/>
                    </m:sSup>
                  </m:oMath>
                </a14:m>
                <a:endParaRPr lang="en-US" sz="2400"/>
              </a:p>
              <a:p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VATI Award Total for County-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9,799,452</m:t>
                        </m:r>
                      </m:e>
                      <m:sup/>
                    </m:sSup>
                  </m:oMath>
                </a14:m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Approved County Match Contribution</a:t>
                </a:r>
                <a:r>
                  <a:rPr lang="en-US"/>
                  <a:t>-                 </a:t>
                </a:r>
              </a:p>
              <a:p>
                <a:r>
                  <a:rPr lang="en-US" sz="2400"/>
                  <a:t>                                                        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2,563,200</m:t>
                        </m:r>
                      </m:e>
                      <m:sup/>
                    </m:sSup>
                  </m:oMath>
                </a14:m>
                <a:endParaRPr lang="en-US" sz="2400"/>
              </a:p>
              <a:p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Total passings within RISE–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3,700</m:t>
                        </m:r>
                      </m:e>
                      <m:sup/>
                    </m:sSup>
                  </m:oMath>
                </a14:m>
                <a:endParaRPr lang="en-US" sz="240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Total Miles of Fiber 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428</m:t>
                        </m:r>
                      </m:e>
                      <m:sup/>
                    </m:sSup>
                  </m:oMath>
                </a14:m>
                <a:endParaRPr lang="en-US" sz="2400">
                  <a:highlight>
                    <a:srgbClr val="FFFF00"/>
                  </a:highlight>
                </a:endParaRPr>
              </a:p>
              <a:p>
                <a:endParaRPr lang="en-US" sz="2400">
                  <a:highlight>
                    <a:srgbClr val="FFFF00"/>
                  </a:highligh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/>
                  <a:t>VATI Award Total-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84,810,054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sup>
                    </m:sSup>
                  </m:oMath>
                </a14:m>
                <a:endParaRPr lang="en-US" sz="2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DD92D8-C761-4F59-B655-293EDAF1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27" y="1279529"/>
                <a:ext cx="8031672" cy="4682372"/>
              </a:xfrm>
              <a:prstGeom prst="rect">
                <a:avLst/>
              </a:prstGeom>
              <a:blipFill>
                <a:blip r:embed="rId2"/>
                <a:stretch>
                  <a:fillRect l="-98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5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BAE392-DE5B-44C7-AC6E-C45F153E0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337" y="-64395"/>
            <a:ext cx="8335281" cy="1262129"/>
          </a:xfrm>
        </p:spPr>
        <p:txBody>
          <a:bodyPr/>
          <a:lstStyle/>
          <a:p>
            <a:r>
              <a:rPr lang="en-US" sz="3600"/>
              <a:t>RISE Figures with incumbent serving its native locations (no overlap)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D92D8-C761-4F59-B655-293EDAF144F4}"/>
              </a:ext>
            </a:extLst>
          </p:cNvPr>
          <p:cNvSpPr txBox="1"/>
          <p:nvPr/>
        </p:nvSpPr>
        <p:spPr>
          <a:xfrm>
            <a:off x="576943" y="1034832"/>
            <a:ext cx="80316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 Total RISE Project Total -        $22,100,820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VATI Award Total for County- $8,546,028</a:t>
            </a:r>
          </a:p>
          <a:p>
            <a:r>
              <a:rPr lang="en-US" sz="2400"/>
              <a:t>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Approved County Match Contribution</a:t>
            </a:r>
            <a:r>
              <a:rPr lang="en-US"/>
              <a:t>-                 </a:t>
            </a:r>
          </a:p>
          <a:p>
            <a:r>
              <a:rPr lang="en-US" sz="2400"/>
              <a:t>                                                          $2,101,000 </a:t>
            </a:r>
            <a:r>
              <a:rPr lang="en-US"/>
              <a:t>(represents discount)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Total passings within RISE– 3,020</a:t>
            </a:r>
          </a:p>
          <a:p>
            <a:r>
              <a:rPr lang="en-US" sz="2400"/>
              <a:t>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Total Miles of Fiber –  376</a:t>
            </a:r>
          </a:p>
          <a:p>
            <a:r>
              <a:rPr lang="en-US" sz="2400"/>
              <a:t>                                            </a:t>
            </a:r>
            <a:endParaRPr lang="en-US" sz="240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VATI Award Total- $79,027,930</a:t>
            </a:r>
          </a:p>
          <a:p>
            <a:r>
              <a:rPr lang="en-US" sz="2400"/>
              <a:t>                                     </a:t>
            </a:r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96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BAE392-DE5B-44C7-AC6E-C45F153E0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/>
              <a:t>Steps of Fiber Construction and 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D92D8-C761-4F59-B655-293EDAF144F4}"/>
              </a:ext>
            </a:extLst>
          </p:cNvPr>
          <p:cNvSpPr txBox="1"/>
          <p:nvPr/>
        </p:nvSpPr>
        <p:spPr>
          <a:xfrm>
            <a:off x="638991" y="1304663"/>
            <a:ext cx="78660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Generally, assume six months from start of construction until first in home connections.  Will continue to work until all who would like service are connected.</a:t>
            </a:r>
          </a:p>
          <a:p>
            <a:pPr marL="3476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0563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area requires several steps before connections can be made: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collection (Firefly - NTS)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(Firefly -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Conexon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ready engineering (REC Contractors)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ready construction (REC Contractors)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Fiber construction (Firefly - S&amp;N)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Splicing (Firefly - S&amp;N)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extensions to homes (Firefly - S&amp;N)</a:t>
            </a:r>
          </a:p>
          <a:p>
            <a:pPr marL="114776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connection (Firefly)</a:t>
            </a:r>
          </a:p>
        </p:txBody>
      </p:sp>
    </p:spTree>
    <p:extLst>
      <p:ext uri="{BB962C8B-B14F-4D97-AF65-F5344CB8AC3E}">
        <p14:creationId xmlns:p14="http://schemas.microsoft.com/office/powerpoint/2010/main" val="27579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E9159-44ED-4CA2-B8E3-C1DEF6906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Committed to Affordable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685FF-704C-45AC-BDCE-A5433FDD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08" y="1093900"/>
            <a:ext cx="3690258" cy="6331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83A74-FAC6-4D29-8E87-66923D3F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83" y="2744908"/>
            <a:ext cx="381642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0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E9159-44ED-4CA2-B8E3-C1DEF6906D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Questions? Visit our online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68731-606C-42C7-9A0E-EF793949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1" y="2194559"/>
            <a:ext cx="8118759" cy="4457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45958-411B-4C0E-A5C4-7D572B03FFD1}"/>
              </a:ext>
            </a:extLst>
          </p:cNvPr>
          <p:cNvSpPr txBox="1"/>
          <p:nvPr/>
        </p:nvSpPr>
        <p:spPr>
          <a:xfrm>
            <a:off x="693868" y="1697923"/>
            <a:ext cx="7833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Have questions on whether your location is in our RISE Project? </a:t>
            </a:r>
          </a:p>
          <a:p>
            <a:r>
              <a:rPr lang="en-US">
                <a:latin typeface="+mj-lt"/>
              </a:rPr>
              <a:t>Visit: </a:t>
            </a:r>
            <a:r>
              <a:rPr lang="en-US">
                <a:hlinkClick r:id="rId3"/>
              </a:rPr>
              <a:t>https://www.fireflyva.com/rise/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527456"/>
      </p:ext>
    </p:extLst>
  </p:cSld>
  <p:clrMapOvr>
    <a:masterClrMapping/>
  </p:clrMapOvr>
</p:sld>
</file>

<file path=ppt/theme/theme1.xml><?xml version="1.0" encoding="utf-8"?>
<a:theme xmlns:a="http://schemas.openxmlformats.org/drawingml/2006/main" name="Budget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Firefly Final [Read-Only]" id="{004E11BF-2770-45B0-94BB-208926825150}" vid="{58C02507-2C4D-4190-AB19-58C45BA98033}"/>
    </a:ext>
  </a:extLst>
</a:theme>
</file>

<file path=ppt/theme/theme2.xml><?xml version="1.0" encoding="utf-8"?>
<a:theme xmlns:a="http://schemas.openxmlformats.org/drawingml/2006/main" name="1_Budget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Firefly Final [Read-Only]" id="{004E11BF-2770-45B0-94BB-208926825150}" vid="{58C02507-2C4D-4190-AB19-58C45BA980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62476860D6342A130482AB218A255" ma:contentTypeVersion="4" ma:contentTypeDescription="Create a new document." ma:contentTypeScope="" ma:versionID="c28bdfc08e63f17dbffa85e903c76d35">
  <xsd:schema xmlns:xsd="http://www.w3.org/2001/XMLSchema" xmlns:xs="http://www.w3.org/2001/XMLSchema" xmlns:p="http://schemas.microsoft.com/office/2006/metadata/properties" xmlns:ns3="4939d7fb-68eb-4077-9dd9-3fe0640d9619" targetNamespace="http://schemas.microsoft.com/office/2006/metadata/properties" ma:root="true" ma:fieldsID="4b18fbd25373be3feeb2ede4d4ca9a48" ns3:_="">
    <xsd:import namespace="4939d7fb-68eb-4077-9dd9-3fe0640d96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9d7fb-68eb-4077-9dd9-3fe0640d9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B9AECF-5087-4FD4-839F-28F38F4D0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39d7fb-68eb-4077-9dd9-3fe0640d9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A60DE8-A2FE-4DE3-BF32-E698F9849F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DF4F75-2022-4D57-8567-9637D93BD49A}">
  <ds:schemaRefs>
    <ds:schemaRef ds:uri="http://purl.org/dc/dcmitype/"/>
    <ds:schemaRef ds:uri="http://purl.org/dc/elements/1.1/"/>
    <ds:schemaRef ds:uri="4939d7fb-68eb-4077-9dd9-3fe0640d9619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402</Words>
  <Application>Microsoft Office PowerPoint</Application>
  <PresentationFormat>Custom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Budget 2017</vt:lpstr>
      <vt:lpstr>1_Budget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Virginia Electric Cooperative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Ginny Tyree</dc:creator>
  <cp:lastModifiedBy>Tracey Gardner</cp:lastModifiedBy>
  <cp:revision>2</cp:revision>
  <dcterms:created xsi:type="dcterms:W3CDTF">2016-12-01T18:22:26Z</dcterms:created>
  <dcterms:modified xsi:type="dcterms:W3CDTF">2022-05-11T15:19:04Z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0x0101002B862476860D6342A130482AB218A255</vt:lpwstr>
  </property>
</Properties>
</file>