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 id="2147483956" r:id="rId2"/>
  </p:sldMasterIdLst>
  <p:notesMasterIdLst>
    <p:notesMasterId r:id="rId10"/>
  </p:notesMasterIdLst>
  <p:handoutMasterIdLst>
    <p:handoutMasterId r:id="rId11"/>
  </p:handoutMasterIdLst>
  <p:sldIdLst>
    <p:sldId id="256" r:id="rId3"/>
    <p:sldId id="284" r:id="rId4"/>
    <p:sldId id="276" r:id="rId5"/>
    <p:sldId id="279" r:id="rId6"/>
    <p:sldId id="280" r:id="rId7"/>
    <p:sldId id="268" r:id="rId8"/>
    <p:sldId id="283" r:id="rId9"/>
  </p:sldIdLst>
  <p:sldSz cx="9144000" cy="9144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2880" userDrawn="1">
          <p15:clr>
            <a:srgbClr val="A4A3A4"/>
          </p15:clr>
        </p15:guide>
        <p15:guide id="3" orient="horz" pos="1680" userDrawn="1">
          <p15:clr>
            <a:srgbClr val="A4A3A4"/>
          </p15:clr>
        </p15:guide>
        <p15:guide id="4" pos="54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Wood" initials="GW" lastIdx="4" clrIdx="0">
    <p:extLst>
      <p:ext uri="{19B8F6BF-5375-455C-9EA6-DF929625EA0E}">
        <p15:presenceInfo xmlns:p15="http://schemas.microsoft.com/office/powerpoint/2012/main" userId="Gary Wood" providerId="None"/>
      </p:ext>
    </p:extLst>
  </p:cmAuthor>
  <p:cmAuthor id="2" name="Melissa Gay" initials="MG" lastIdx="2" clrIdx="1">
    <p:extLst>
      <p:ext uri="{19B8F6BF-5375-455C-9EA6-DF929625EA0E}">
        <p15:presenceInfo xmlns:p15="http://schemas.microsoft.com/office/powerpoint/2012/main" userId="S::mgay@mycvec.com::19a53065-1347-4428-a604-8aa05941e5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00"/>
    <a:srgbClr val="789452"/>
    <a:srgbClr val="F4FCFC"/>
    <a:srgbClr val="BFE1ED"/>
    <a:srgbClr val="417398"/>
    <a:srgbClr val="EAEFF7"/>
    <a:srgbClr val="FBD941"/>
    <a:srgbClr val="0F9C8D"/>
    <a:srgbClr val="67C1AB"/>
    <a:srgbClr val="D34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p:cViewPr varScale="1">
        <p:scale>
          <a:sx n="86" d="100"/>
          <a:sy n="86" d="100"/>
        </p:scale>
        <p:origin x="1956" y="96"/>
      </p:cViewPr>
      <p:guideLst>
        <p:guide orient="horz" pos="1248"/>
        <p:guide pos="2880"/>
        <p:guide orient="horz" pos="1680"/>
        <p:guide pos="549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1" d="100"/>
          <a:sy n="91" d="100"/>
        </p:scale>
        <p:origin x="1380"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ABEA5F9-4109-4B82-8A1A-453322EC202A}" type="datetimeFigureOut">
              <a:rPr lang="en-US" smtClean="0"/>
              <a:t>8/24/2021</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76040E9-E30B-46E5-B2E5-57E93ADFED5D}" type="slidenum">
              <a:rPr lang="en-US" smtClean="0"/>
              <a:t>‹#›</a:t>
            </a:fld>
            <a:endParaRPr lang="en-US"/>
          </a:p>
        </p:txBody>
      </p:sp>
    </p:spTree>
    <p:extLst>
      <p:ext uri="{BB962C8B-B14F-4D97-AF65-F5344CB8AC3E}">
        <p14:creationId xmlns:p14="http://schemas.microsoft.com/office/powerpoint/2010/main" val="118738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9B8E0A4-6480-470C-9446-4BD62801664A}" type="datetimeFigureOut">
              <a:rPr lang="en-US" smtClean="0"/>
              <a:t>8/24/2021</a:t>
            </a:fld>
            <a:endParaRPr lang="en-US"/>
          </a:p>
        </p:txBody>
      </p:sp>
      <p:sp>
        <p:nvSpPr>
          <p:cNvPr id="4" name="Slide Image Placeholder 3"/>
          <p:cNvSpPr>
            <a:spLocks noGrp="1" noRot="1" noChangeAspect="1"/>
          </p:cNvSpPr>
          <p:nvPr>
            <p:ph type="sldImg" idx="2"/>
          </p:nvPr>
        </p:nvSpPr>
        <p:spPr>
          <a:xfrm>
            <a:off x="3414713" y="857250"/>
            <a:ext cx="23145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E594088-DB4D-4B72-8F3C-49E91CABAD5C}" type="slidenum">
              <a:rPr lang="en-US" smtClean="0"/>
              <a:t>‹#›</a:t>
            </a:fld>
            <a:endParaRPr lang="en-US"/>
          </a:p>
        </p:txBody>
      </p:sp>
    </p:spTree>
    <p:extLst>
      <p:ext uri="{BB962C8B-B14F-4D97-AF65-F5344CB8AC3E}">
        <p14:creationId xmlns:p14="http://schemas.microsoft.com/office/powerpoint/2010/main" val="37657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94088-DB4D-4B72-8F3C-49E91CABAD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10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EC8E0F-2025-4A4F-8639-2DD9E45E8925}"/>
              </a:ext>
            </a:extLst>
          </p:cNvPr>
          <p:cNvSpPr>
            <a:spLocks noGrp="1"/>
          </p:cNvSpPr>
          <p:nvPr>
            <p:ph type="body" sz="quarter" idx="13"/>
          </p:nvPr>
        </p:nvSpPr>
        <p:spPr>
          <a:xfrm>
            <a:off x="576943" y="1611311"/>
            <a:ext cx="8335280" cy="6132499"/>
          </a:xfrm>
          <a:prstGeom prst="rect">
            <a:avLst/>
          </a:prstGeom>
        </p:spPr>
        <p:txBody>
          <a:bodyPr/>
          <a:lstStyle>
            <a:lvl1pPr marL="0" indent="0">
              <a:buNone/>
              <a:defRPr sz="2000">
                <a:latin typeface="+mj-lt"/>
              </a:defRPr>
            </a:lvl1pPr>
            <a:lvl2pPr marL="514350" indent="-171450">
              <a:buClr>
                <a:srgbClr val="417398"/>
              </a:buClr>
              <a:buFont typeface="Wingdings" panose="05000000000000000000" pitchFamily="2" charset="2"/>
              <a:buChar char="§"/>
              <a:defRPr sz="18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6" name="Text Placeholder 5"/>
          <p:cNvSpPr>
            <a:spLocks noGrp="1"/>
          </p:cNvSpPr>
          <p:nvPr>
            <p:ph type="body" sz="quarter" idx="10"/>
          </p:nvPr>
        </p:nvSpPr>
        <p:spPr>
          <a:xfrm>
            <a:off x="4876800" y="1093900"/>
            <a:ext cx="4035425" cy="403225"/>
          </a:xfrm>
          <a:prstGeom prst="rect">
            <a:avLst/>
          </a:prstGeom>
        </p:spPr>
        <p:txBody>
          <a:bodyPr/>
          <a:lstStyle>
            <a:lvl1pPr marL="0" indent="0" algn="r">
              <a:buNone/>
              <a:defRPr sz="2400">
                <a:solidFill>
                  <a:srgbClr val="6F99AF"/>
                </a:solidFill>
                <a:latin typeface="+mj-lt"/>
              </a:defRPr>
            </a:lvl1pPr>
          </a:lstStyle>
          <a:p>
            <a:pPr lvl="0"/>
            <a:r>
              <a:rPr lang="en-US" dirty="0"/>
              <a:t>Click to edit Master text styles</a:t>
            </a:r>
          </a:p>
        </p:txBody>
      </p:sp>
      <p:sp>
        <p:nvSpPr>
          <p:cNvPr id="8" name="Text Placeholder 7"/>
          <p:cNvSpPr>
            <a:spLocks noGrp="1"/>
          </p:cNvSpPr>
          <p:nvPr>
            <p:ph type="body" sz="quarter" idx="12"/>
          </p:nvPr>
        </p:nvSpPr>
        <p:spPr>
          <a:xfrm>
            <a:off x="576943" y="544514"/>
            <a:ext cx="8335281" cy="435200"/>
          </a:xfrm>
          <a:prstGeom prst="rect">
            <a:avLst/>
          </a:prstGeom>
        </p:spPr>
        <p:txBody>
          <a:bodyPr anchor="ctr"/>
          <a:lstStyle>
            <a:lvl1pPr marL="0" indent="0">
              <a:buNone/>
              <a:defRPr sz="4000">
                <a:solidFill>
                  <a:srgbClr val="417398"/>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cxnSp>
        <p:nvCxnSpPr>
          <p:cNvPr id="3" name="Straight Connector 2"/>
          <p:cNvCxnSpPr/>
          <p:nvPr userDrawn="1"/>
        </p:nvCxnSpPr>
        <p:spPr>
          <a:xfrm>
            <a:off x="576943" y="1024318"/>
            <a:ext cx="8335281" cy="0"/>
          </a:xfrm>
          <a:prstGeom prst="line">
            <a:avLst/>
          </a:prstGeom>
          <a:ln w="19050">
            <a:solidFill>
              <a:srgbClr val="FBD94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84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41739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93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EC8E0F-2025-4A4F-8639-2DD9E45E8925}"/>
              </a:ext>
            </a:extLst>
          </p:cNvPr>
          <p:cNvSpPr>
            <a:spLocks noGrp="1"/>
          </p:cNvSpPr>
          <p:nvPr>
            <p:ph type="body" sz="quarter" idx="13"/>
          </p:nvPr>
        </p:nvSpPr>
        <p:spPr>
          <a:xfrm>
            <a:off x="404360" y="1584172"/>
            <a:ext cx="8335280" cy="6132499"/>
          </a:xfrm>
          <a:prstGeom prst="rect">
            <a:avLst/>
          </a:prstGeom>
        </p:spPr>
        <p:txBody>
          <a:bodyPr/>
          <a:lstStyle>
            <a:lvl1pPr marL="0" indent="0">
              <a:buNone/>
              <a:defRPr sz="1545">
                <a:latin typeface="+mj-lt"/>
              </a:defRPr>
            </a:lvl1pPr>
            <a:lvl2pPr marL="397457" indent="-132486">
              <a:buClr>
                <a:srgbClr val="417398"/>
              </a:buClr>
              <a:buFont typeface="Wingdings" panose="05000000000000000000" pitchFamily="2" charset="2"/>
              <a:buChar char="§"/>
              <a:defRPr sz="1391">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p:txBody>
      </p:sp>
      <p:sp>
        <p:nvSpPr>
          <p:cNvPr id="6" name="Text Placeholder 5"/>
          <p:cNvSpPr>
            <a:spLocks noGrp="1"/>
          </p:cNvSpPr>
          <p:nvPr>
            <p:ph type="body" sz="quarter" idx="10"/>
          </p:nvPr>
        </p:nvSpPr>
        <p:spPr>
          <a:xfrm>
            <a:off x="4876802" y="1093900"/>
            <a:ext cx="4035425" cy="403225"/>
          </a:xfrm>
          <a:prstGeom prst="rect">
            <a:avLst/>
          </a:prstGeom>
        </p:spPr>
        <p:txBody>
          <a:bodyPr/>
          <a:lstStyle>
            <a:lvl1pPr marL="0" indent="0" algn="r">
              <a:buNone/>
              <a:defRPr sz="1855">
                <a:solidFill>
                  <a:srgbClr val="6F99AF"/>
                </a:solidFill>
                <a:latin typeface="+mj-lt"/>
              </a:defRPr>
            </a:lvl1pPr>
          </a:lstStyle>
          <a:p>
            <a:pPr lvl="0"/>
            <a:r>
              <a:rPr lang="en-US"/>
              <a:t>Click to edit Master text styles</a:t>
            </a:r>
          </a:p>
        </p:txBody>
      </p:sp>
      <p:sp>
        <p:nvSpPr>
          <p:cNvPr id="8" name="Text Placeholder 7"/>
          <p:cNvSpPr>
            <a:spLocks noGrp="1"/>
          </p:cNvSpPr>
          <p:nvPr>
            <p:ph type="body" sz="quarter" idx="12"/>
          </p:nvPr>
        </p:nvSpPr>
        <p:spPr>
          <a:xfrm>
            <a:off x="404360" y="544514"/>
            <a:ext cx="8335280" cy="435200"/>
          </a:xfrm>
          <a:prstGeom prst="rect">
            <a:avLst/>
          </a:prstGeom>
        </p:spPr>
        <p:txBody>
          <a:bodyPr anchor="ctr"/>
          <a:lstStyle>
            <a:lvl1pPr marL="0" indent="0" algn="ctr">
              <a:buNone/>
              <a:defRPr sz="3091">
                <a:solidFill>
                  <a:srgbClr val="417398"/>
                </a:solidFill>
                <a:latin typeface="+mj-lt"/>
              </a:defRPr>
            </a:lvl1pPr>
            <a:lvl2pPr marL="264971" indent="0">
              <a:buNone/>
              <a:defRPr/>
            </a:lvl2pPr>
            <a:lvl3pPr marL="529942" indent="0">
              <a:buNone/>
              <a:defRPr/>
            </a:lvl3pPr>
            <a:lvl4pPr marL="794912" indent="0">
              <a:buNone/>
              <a:defRPr/>
            </a:lvl4pPr>
            <a:lvl5pPr marL="1059883" indent="0">
              <a:buNone/>
              <a:defRPr/>
            </a:lvl5pPr>
          </a:lstStyle>
          <a:p>
            <a:pPr lvl="0"/>
            <a:r>
              <a:rPr lang="en-US" dirty="0"/>
              <a:t>Click to edit Master text styles</a:t>
            </a:r>
          </a:p>
        </p:txBody>
      </p:sp>
      <p:cxnSp>
        <p:nvCxnSpPr>
          <p:cNvPr id="3" name="Straight Connector 2"/>
          <p:cNvCxnSpPr>
            <a:cxnSpLocks/>
          </p:cNvCxnSpPr>
          <p:nvPr userDrawn="1"/>
        </p:nvCxnSpPr>
        <p:spPr>
          <a:xfrm>
            <a:off x="404360" y="987642"/>
            <a:ext cx="8335280" cy="0"/>
          </a:xfrm>
          <a:prstGeom prst="line">
            <a:avLst/>
          </a:prstGeom>
          <a:ln w="19050">
            <a:solidFill>
              <a:srgbClr val="41739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13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41739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187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105456"/>
      </p:ext>
    </p:extLst>
  </p:cSld>
  <p:clrMap bg1="lt1" tx1="dk1" bg2="lt2" tx2="dk2" accent1="accent1" accent2="accent2" accent3="accent3" accent4="accent4" accent5="accent5" accent6="accent6" hlink="hlink" folHlink="folHlink"/>
  <p:sldLayoutIdLst>
    <p:sldLayoutId id="2147483954" r:id="rId1"/>
    <p:sldLayoutId id="2147483955" r:id="rId2"/>
  </p:sldLayoutIdLst>
  <p:txStyles>
    <p:title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2880" userDrawn="1">
          <p15:clr>
            <a:srgbClr val="F26B43"/>
          </p15:clr>
        </p15:guide>
        <p15:guide id="3" pos="288" userDrawn="1">
          <p15:clr>
            <a:srgbClr val="F26B43"/>
          </p15:clr>
        </p15:guide>
        <p15:guide id="4" orient="horz" pos="2980" userDrawn="1">
          <p15:clr>
            <a:srgbClr val="F26B43"/>
          </p15:clr>
        </p15:guide>
        <p15:guide id="5" orient="horz" pos="1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98095"/>
      </p:ext>
    </p:extLst>
  </p:cSld>
  <p:clrMap bg1="lt1" tx1="dk1" bg2="lt2" tx2="dk2" accent1="accent1" accent2="accent2" accent3="accent3" accent4="accent4" accent5="accent5" accent6="accent6" hlink="hlink" folHlink="folHlink"/>
  <p:sldLayoutIdLst>
    <p:sldLayoutId id="2147483957" r:id="rId1"/>
    <p:sldLayoutId id="2147483958" r:id="rId2"/>
  </p:sldLayoutIdLst>
  <p:txStyles>
    <p:titleStyle>
      <a:lvl1pPr algn="l" defTabSz="529942" rtl="0" eaLnBrk="1" latinLnBrk="0" hangingPunct="1">
        <a:lnSpc>
          <a:spcPct val="90000"/>
        </a:lnSpc>
        <a:spcBef>
          <a:spcPct val="0"/>
        </a:spcBef>
        <a:buNone/>
        <a:defRPr sz="2550" kern="1200">
          <a:solidFill>
            <a:srgbClr val="006991"/>
          </a:solidFill>
          <a:latin typeface="Arial" panose="020B0604020202020204" pitchFamily="34" charset="0"/>
          <a:ea typeface="+mj-ea"/>
          <a:cs typeface="Arial" panose="020B0604020202020204" pitchFamily="34" charset="0"/>
        </a:defRPr>
      </a:lvl1pPr>
    </p:titleStyle>
    <p:bodyStyle>
      <a:lvl1pPr marL="132486" indent="-132486" algn="l" defTabSz="529942" rtl="0" eaLnBrk="1" latinLnBrk="0" hangingPunct="1">
        <a:lnSpc>
          <a:spcPct val="90000"/>
        </a:lnSpc>
        <a:spcBef>
          <a:spcPts val="580"/>
        </a:spcBef>
        <a:buFont typeface="Arial" panose="020B0604020202020204" pitchFamily="34" charset="0"/>
        <a:buChar char="•"/>
        <a:defRPr sz="1623" kern="1200" baseline="0">
          <a:solidFill>
            <a:schemeClr val="tx1"/>
          </a:solidFill>
          <a:latin typeface="Arial" panose="020B0604020202020204" pitchFamily="34" charset="0"/>
          <a:ea typeface="+mn-ea"/>
          <a:cs typeface="Arial" panose="020B0604020202020204" pitchFamily="34" charset="0"/>
        </a:defRPr>
      </a:lvl1pPr>
      <a:lvl2pPr marL="397457" indent="-132486" algn="l" defTabSz="529942" rtl="0" eaLnBrk="1" latinLnBrk="0" hangingPunct="1">
        <a:lnSpc>
          <a:spcPct val="90000"/>
        </a:lnSpc>
        <a:spcBef>
          <a:spcPts val="290"/>
        </a:spcBef>
        <a:buFont typeface="Arial" panose="020B0604020202020204" pitchFamily="34" charset="0"/>
        <a:buChar char="•"/>
        <a:defRPr sz="1391" kern="1200">
          <a:solidFill>
            <a:schemeClr val="tx1"/>
          </a:solidFill>
          <a:latin typeface="+mn-lt"/>
          <a:ea typeface="+mn-ea"/>
          <a:cs typeface="+mn-cs"/>
        </a:defRPr>
      </a:lvl2pPr>
      <a:lvl3pPr marL="662428" indent="-132486" algn="l" defTabSz="529942" rtl="0" eaLnBrk="1" latinLnBrk="0" hangingPunct="1">
        <a:lnSpc>
          <a:spcPct val="90000"/>
        </a:lnSpc>
        <a:spcBef>
          <a:spcPts val="290"/>
        </a:spcBef>
        <a:buFont typeface="Arial" panose="020B0604020202020204" pitchFamily="34" charset="0"/>
        <a:buChar char="•"/>
        <a:defRPr sz="1159" kern="1200">
          <a:solidFill>
            <a:schemeClr val="tx1"/>
          </a:solidFill>
          <a:latin typeface="+mn-lt"/>
          <a:ea typeface="+mn-ea"/>
          <a:cs typeface="+mn-cs"/>
        </a:defRPr>
      </a:lvl3pPr>
      <a:lvl4pPr marL="927398" indent="-132486" algn="l" defTabSz="529942" rtl="0" eaLnBrk="1" latinLnBrk="0" hangingPunct="1">
        <a:lnSpc>
          <a:spcPct val="90000"/>
        </a:lnSpc>
        <a:spcBef>
          <a:spcPts val="290"/>
        </a:spcBef>
        <a:buFont typeface="Arial" panose="020B0604020202020204" pitchFamily="34" charset="0"/>
        <a:buChar char="•"/>
        <a:defRPr sz="1044" kern="1200">
          <a:solidFill>
            <a:schemeClr val="tx1"/>
          </a:solidFill>
          <a:latin typeface="+mn-lt"/>
          <a:ea typeface="+mn-ea"/>
          <a:cs typeface="+mn-cs"/>
        </a:defRPr>
      </a:lvl4pPr>
      <a:lvl5pPr marL="1192369" indent="-132486" algn="l" defTabSz="529942" rtl="0" eaLnBrk="1" latinLnBrk="0" hangingPunct="1">
        <a:lnSpc>
          <a:spcPct val="90000"/>
        </a:lnSpc>
        <a:spcBef>
          <a:spcPts val="290"/>
        </a:spcBef>
        <a:buFont typeface="Arial" panose="020B0604020202020204" pitchFamily="34" charset="0"/>
        <a:buChar char="•"/>
        <a:defRPr sz="1044" kern="1200">
          <a:solidFill>
            <a:schemeClr val="tx1"/>
          </a:solidFill>
          <a:latin typeface="+mn-lt"/>
          <a:ea typeface="+mn-ea"/>
          <a:cs typeface="+mn-cs"/>
        </a:defRPr>
      </a:lvl5pPr>
      <a:lvl6pPr marL="1457340" indent="-132486" algn="l" defTabSz="529942" rtl="0" eaLnBrk="1" latinLnBrk="0" hangingPunct="1">
        <a:lnSpc>
          <a:spcPct val="90000"/>
        </a:lnSpc>
        <a:spcBef>
          <a:spcPts val="290"/>
        </a:spcBef>
        <a:buFont typeface="Arial" panose="020B0604020202020204" pitchFamily="34" charset="0"/>
        <a:buChar char="•"/>
        <a:defRPr sz="1044" kern="1200">
          <a:solidFill>
            <a:schemeClr val="tx1"/>
          </a:solidFill>
          <a:latin typeface="+mn-lt"/>
          <a:ea typeface="+mn-ea"/>
          <a:cs typeface="+mn-cs"/>
        </a:defRPr>
      </a:lvl6pPr>
      <a:lvl7pPr marL="1722311" indent="-132486" algn="l" defTabSz="529942" rtl="0" eaLnBrk="1" latinLnBrk="0" hangingPunct="1">
        <a:lnSpc>
          <a:spcPct val="90000"/>
        </a:lnSpc>
        <a:spcBef>
          <a:spcPts val="290"/>
        </a:spcBef>
        <a:buFont typeface="Arial" panose="020B0604020202020204" pitchFamily="34" charset="0"/>
        <a:buChar char="•"/>
        <a:defRPr sz="1044" kern="1200">
          <a:solidFill>
            <a:schemeClr val="tx1"/>
          </a:solidFill>
          <a:latin typeface="+mn-lt"/>
          <a:ea typeface="+mn-ea"/>
          <a:cs typeface="+mn-cs"/>
        </a:defRPr>
      </a:lvl7pPr>
      <a:lvl8pPr marL="1987282" indent="-132486" algn="l" defTabSz="529942" rtl="0" eaLnBrk="1" latinLnBrk="0" hangingPunct="1">
        <a:lnSpc>
          <a:spcPct val="90000"/>
        </a:lnSpc>
        <a:spcBef>
          <a:spcPts val="290"/>
        </a:spcBef>
        <a:buFont typeface="Arial" panose="020B0604020202020204" pitchFamily="34" charset="0"/>
        <a:buChar char="•"/>
        <a:defRPr sz="1044" kern="1200">
          <a:solidFill>
            <a:schemeClr val="tx1"/>
          </a:solidFill>
          <a:latin typeface="+mn-lt"/>
          <a:ea typeface="+mn-ea"/>
          <a:cs typeface="+mn-cs"/>
        </a:defRPr>
      </a:lvl8pPr>
      <a:lvl9pPr marL="2252253" indent="-132486" algn="l" defTabSz="529942" rtl="0" eaLnBrk="1" latinLnBrk="0" hangingPunct="1">
        <a:lnSpc>
          <a:spcPct val="90000"/>
        </a:lnSpc>
        <a:spcBef>
          <a:spcPts val="290"/>
        </a:spcBef>
        <a:buFont typeface="Arial" panose="020B0604020202020204" pitchFamily="34" charset="0"/>
        <a:buChar char="•"/>
        <a:defRPr sz="1044" kern="1200">
          <a:solidFill>
            <a:schemeClr val="tx1"/>
          </a:solidFill>
          <a:latin typeface="+mn-lt"/>
          <a:ea typeface="+mn-ea"/>
          <a:cs typeface="+mn-cs"/>
        </a:defRPr>
      </a:lvl9pPr>
    </p:bodyStyle>
    <p:otherStyle>
      <a:defPPr>
        <a:defRPr lang="en-US"/>
      </a:defPPr>
      <a:lvl1pPr marL="0" algn="l" defTabSz="529942" rtl="0" eaLnBrk="1" latinLnBrk="0" hangingPunct="1">
        <a:defRPr sz="1044" kern="1200">
          <a:solidFill>
            <a:schemeClr val="tx1"/>
          </a:solidFill>
          <a:latin typeface="+mn-lt"/>
          <a:ea typeface="+mn-ea"/>
          <a:cs typeface="+mn-cs"/>
        </a:defRPr>
      </a:lvl1pPr>
      <a:lvl2pPr marL="264971" algn="l" defTabSz="529942" rtl="0" eaLnBrk="1" latinLnBrk="0" hangingPunct="1">
        <a:defRPr sz="1044" kern="1200">
          <a:solidFill>
            <a:schemeClr val="tx1"/>
          </a:solidFill>
          <a:latin typeface="+mn-lt"/>
          <a:ea typeface="+mn-ea"/>
          <a:cs typeface="+mn-cs"/>
        </a:defRPr>
      </a:lvl2pPr>
      <a:lvl3pPr marL="529942" algn="l" defTabSz="529942" rtl="0" eaLnBrk="1" latinLnBrk="0" hangingPunct="1">
        <a:defRPr sz="1044" kern="1200">
          <a:solidFill>
            <a:schemeClr val="tx1"/>
          </a:solidFill>
          <a:latin typeface="+mn-lt"/>
          <a:ea typeface="+mn-ea"/>
          <a:cs typeface="+mn-cs"/>
        </a:defRPr>
      </a:lvl3pPr>
      <a:lvl4pPr marL="794912" algn="l" defTabSz="529942" rtl="0" eaLnBrk="1" latinLnBrk="0" hangingPunct="1">
        <a:defRPr sz="1044" kern="1200">
          <a:solidFill>
            <a:schemeClr val="tx1"/>
          </a:solidFill>
          <a:latin typeface="+mn-lt"/>
          <a:ea typeface="+mn-ea"/>
          <a:cs typeface="+mn-cs"/>
        </a:defRPr>
      </a:lvl4pPr>
      <a:lvl5pPr marL="1059883" algn="l" defTabSz="529942" rtl="0" eaLnBrk="1" latinLnBrk="0" hangingPunct="1">
        <a:defRPr sz="1044" kern="1200">
          <a:solidFill>
            <a:schemeClr val="tx1"/>
          </a:solidFill>
          <a:latin typeface="+mn-lt"/>
          <a:ea typeface="+mn-ea"/>
          <a:cs typeface="+mn-cs"/>
        </a:defRPr>
      </a:lvl5pPr>
      <a:lvl6pPr marL="1324854" algn="l" defTabSz="529942" rtl="0" eaLnBrk="1" latinLnBrk="0" hangingPunct="1">
        <a:defRPr sz="1044" kern="1200">
          <a:solidFill>
            <a:schemeClr val="tx1"/>
          </a:solidFill>
          <a:latin typeface="+mn-lt"/>
          <a:ea typeface="+mn-ea"/>
          <a:cs typeface="+mn-cs"/>
        </a:defRPr>
      </a:lvl6pPr>
      <a:lvl7pPr marL="1589825" algn="l" defTabSz="529942" rtl="0" eaLnBrk="1" latinLnBrk="0" hangingPunct="1">
        <a:defRPr sz="1044" kern="1200">
          <a:solidFill>
            <a:schemeClr val="tx1"/>
          </a:solidFill>
          <a:latin typeface="+mn-lt"/>
          <a:ea typeface="+mn-ea"/>
          <a:cs typeface="+mn-cs"/>
        </a:defRPr>
      </a:lvl7pPr>
      <a:lvl8pPr marL="1854796" algn="l" defTabSz="529942" rtl="0" eaLnBrk="1" latinLnBrk="0" hangingPunct="1">
        <a:defRPr sz="1044" kern="1200">
          <a:solidFill>
            <a:schemeClr val="tx1"/>
          </a:solidFill>
          <a:latin typeface="+mn-lt"/>
          <a:ea typeface="+mn-ea"/>
          <a:cs typeface="+mn-cs"/>
        </a:defRPr>
      </a:lvl8pPr>
      <a:lvl9pPr marL="2119767" algn="l" defTabSz="529942" rtl="0" eaLnBrk="1" latinLnBrk="0" hangingPunct="1">
        <a:defRPr sz="104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4">
          <p15:clr>
            <a:srgbClr val="F26B43"/>
          </p15:clr>
        </p15:guide>
        <p15:guide id="2" pos="2448">
          <p15:clr>
            <a:srgbClr val="F26B43"/>
          </p15:clr>
        </p15:guide>
        <p15:guide id="3" pos="245">
          <p15:clr>
            <a:srgbClr val="F26B43"/>
          </p15:clr>
        </p15:guide>
        <p15:guide id="4" orient="horz" pos="3278">
          <p15:clr>
            <a:srgbClr val="F26B43"/>
          </p15:clr>
        </p15:guide>
        <p15:guide id="5" orient="horz" pos="14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7398"/>
        </a:solidFill>
        <a:effectLst/>
      </p:bgPr>
    </p:bg>
    <p:spTree>
      <p:nvGrpSpPr>
        <p:cNvPr id="1" name=""/>
        <p:cNvGrpSpPr/>
        <p:nvPr/>
      </p:nvGrpSpPr>
      <p:grpSpPr>
        <a:xfrm>
          <a:off x="0" y="0"/>
          <a:ext cx="0" cy="0"/>
          <a:chOff x="0" y="0"/>
          <a:chExt cx="0" cy="0"/>
        </a:xfrm>
      </p:grpSpPr>
      <p:sp>
        <p:nvSpPr>
          <p:cNvPr id="2" name="Rectangle 2"/>
          <p:cNvSpPr txBox="1">
            <a:spLocks/>
          </p:cNvSpPr>
          <p:nvPr/>
        </p:nvSpPr>
        <p:spPr>
          <a:xfrm>
            <a:off x="224239" y="1992775"/>
            <a:ext cx="8534400" cy="1752600"/>
          </a:xfrm>
          <a:prstGeom prst="rect">
            <a:avLst/>
          </a:prstGeom>
          <a:effectLst>
            <a:outerShdw blurRad="50800" dist="38100" dir="2700000" algn="tl" rotWithShape="0">
              <a:prstClr val="black">
                <a:alpha val="40000"/>
              </a:prstClr>
            </a:outerShdw>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algn="ctr"/>
            <a:r>
              <a:rPr lang="en-US" sz="4000" dirty="0">
                <a:solidFill>
                  <a:schemeClr val="bg1"/>
                </a:solidFill>
                <a:latin typeface="+mn-lt"/>
              </a:rPr>
              <a:t>Regional Internet Service Expansion</a:t>
            </a:r>
          </a:p>
          <a:p>
            <a:pPr algn="ctr"/>
            <a:r>
              <a:rPr lang="en-US" sz="4000" dirty="0">
                <a:solidFill>
                  <a:schemeClr val="bg1"/>
                </a:solidFill>
                <a:latin typeface="+mn-lt"/>
              </a:rPr>
              <a:t>(RISE) Project</a:t>
            </a:r>
            <a:br>
              <a:rPr lang="en-US" sz="4000" b="1" dirty="0">
                <a:solidFill>
                  <a:schemeClr val="bg1"/>
                </a:solidFill>
                <a:latin typeface="+mn-lt"/>
              </a:rPr>
            </a:br>
            <a:endParaRPr lang="en-US" sz="3600" b="1" dirty="0">
              <a:ln>
                <a:solidFill>
                  <a:srgbClr val="FBD941"/>
                </a:solidFill>
              </a:ln>
              <a:solidFill>
                <a:schemeClr val="bg1"/>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07713" y="6181564"/>
            <a:ext cx="2567451" cy="2010009"/>
          </a:xfrm>
          <a:prstGeom prst="rect">
            <a:avLst/>
          </a:prstGeom>
          <a:effectLst>
            <a:outerShdw blurRad="50800" dist="38100" dir="2700000" algn="tl" rotWithShape="0">
              <a:prstClr val="black">
                <a:alpha val="40000"/>
              </a:prstClr>
            </a:outerShdw>
          </a:effectLst>
        </p:spPr>
      </p:pic>
      <p:sp>
        <p:nvSpPr>
          <p:cNvPr id="5" name="Rectangle 2">
            <a:extLst>
              <a:ext uri="{FF2B5EF4-FFF2-40B4-BE49-F238E27FC236}">
                <a16:creationId xmlns:a16="http://schemas.microsoft.com/office/drawing/2014/main" id="{3DD4F7CB-8AB9-445B-BB65-3CAB2E84BC4B}"/>
              </a:ext>
            </a:extLst>
          </p:cNvPr>
          <p:cNvSpPr txBox="1">
            <a:spLocks/>
          </p:cNvSpPr>
          <p:nvPr/>
        </p:nvSpPr>
        <p:spPr>
          <a:xfrm>
            <a:off x="0" y="3831132"/>
            <a:ext cx="9144000" cy="1222953"/>
          </a:xfrm>
          <a:prstGeom prst="rect">
            <a:avLst/>
          </a:prstGeom>
          <a:effectLst>
            <a:outerShdw blurRad="50800" dist="38100" dir="2700000" algn="tl" rotWithShape="0">
              <a:prstClr val="black">
                <a:alpha val="40000"/>
              </a:prstClr>
            </a:outerShdw>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algn="ctr"/>
            <a:r>
              <a:rPr lang="en-US" sz="3200" dirty="0">
                <a:solidFill>
                  <a:srgbClr val="FBD941"/>
                </a:solidFill>
              </a:rPr>
              <a:t>The Power of Partnerships</a:t>
            </a:r>
            <a:br>
              <a:rPr lang="en-US" sz="3200" dirty="0">
                <a:solidFill>
                  <a:srgbClr val="FBD941"/>
                </a:solidFill>
              </a:rPr>
            </a:br>
            <a:endParaRPr lang="en-US" sz="2800" dirty="0">
              <a:solidFill>
                <a:srgbClr val="FBD941"/>
              </a:solidFill>
              <a:latin typeface="+mn-lt"/>
            </a:endParaRPr>
          </a:p>
        </p:txBody>
      </p:sp>
    </p:spTree>
    <p:extLst>
      <p:ext uri="{BB962C8B-B14F-4D97-AF65-F5344CB8AC3E}">
        <p14:creationId xmlns:p14="http://schemas.microsoft.com/office/powerpoint/2010/main" val="40594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34934E-DBCE-4A0A-BAC2-B1ADE91A8A8A}"/>
              </a:ext>
            </a:extLst>
          </p:cNvPr>
          <p:cNvSpPr txBox="1">
            <a:spLocks/>
          </p:cNvSpPr>
          <p:nvPr/>
        </p:nvSpPr>
        <p:spPr>
          <a:xfrm>
            <a:off x="304799" y="327923"/>
            <a:ext cx="8534400" cy="1752600"/>
          </a:xfrm>
          <a:prstGeom prst="rect">
            <a:avLst/>
          </a:prstGeom>
          <a:effectLst>
            <a:outerShdw blurRad="50800" dist="38100" dir="2700000" algn="tl" rotWithShape="0">
              <a:prstClr val="black">
                <a:alpha val="40000"/>
              </a:prstClr>
            </a:outerShdw>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RISE Proposed Project Area</a:t>
            </a:r>
            <a:endParaRPr kumimoji="0" lang="en-US" sz="4000" b="0" i="0" u="none" strike="noStrike" kern="1200" cap="none" spc="0" normalizeH="0" baseline="0" noProof="0" dirty="0">
              <a:ln>
                <a:solidFill>
                  <a:srgbClr val="FBD941"/>
                </a:solidFill>
              </a:ln>
              <a:solidFill>
                <a:prstClr val="white"/>
              </a:solidFill>
              <a:effectLst/>
              <a:uLnTx/>
              <a:uFillTx/>
              <a:latin typeface="Calibri" panose="020F0502020204030204"/>
              <a:ea typeface="+mj-ea"/>
              <a:cs typeface="Arial" panose="020B0604020202020204" pitchFamily="34" charset="0"/>
            </a:endParaRPr>
          </a:p>
        </p:txBody>
      </p:sp>
      <p:pic>
        <p:nvPicPr>
          <p:cNvPr id="4" name="Picture 3">
            <a:extLst>
              <a:ext uri="{FF2B5EF4-FFF2-40B4-BE49-F238E27FC236}">
                <a16:creationId xmlns:a16="http://schemas.microsoft.com/office/drawing/2014/main" id="{9FA4978D-44F5-481F-8608-982CBE667584}"/>
              </a:ext>
            </a:extLst>
          </p:cNvPr>
          <p:cNvPicPr>
            <a:picLocks noChangeAspect="1"/>
          </p:cNvPicPr>
          <p:nvPr/>
        </p:nvPicPr>
        <p:blipFill>
          <a:blip r:embed="rId3"/>
          <a:stretch>
            <a:fillRect/>
          </a:stretch>
        </p:blipFill>
        <p:spPr>
          <a:xfrm>
            <a:off x="6770926" y="8135639"/>
            <a:ext cx="1542422" cy="749873"/>
          </a:xfrm>
          <a:prstGeom prst="rect">
            <a:avLst/>
          </a:prstGeom>
        </p:spPr>
      </p:pic>
      <p:grpSp>
        <p:nvGrpSpPr>
          <p:cNvPr id="11" name="Group 10">
            <a:extLst>
              <a:ext uri="{FF2B5EF4-FFF2-40B4-BE49-F238E27FC236}">
                <a16:creationId xmlns:a16="http://schemas.microsoft.com/office/drawing/2014/main" id="{B32EC5F9-8AFB-41EC-9F55-83BCEC006159}"/>
              </a:ext>
            </a:extLst>
          </p:cNvPr>
          <p:cNvGrpSpPr/>
          <p:nvPr/>
        </p:nvGrpSpPr>
        <p:grpSpPr>
          <a:xfrm>
            <a:off x="1358830" y="8224345"/>
            <a:ext cx="2374444" cy="368964"/>
            <a:chOff x="4190924" y="8057799"/>
            <a:chExt cx="1539433" cy="368964"/>
          </a:xfrm>
        </p:grpSpPr>
        <p:sp>
          <p:nvSpPr>
            <p:cNvPr id="12" name="Rectangle 11">
              <a:extLst>
                <a:ext uri="{FF2B5EF4-FFF2-40B4-BE49-F238E27FC236}">
                  <a16:creationId xmlns:a16="http://schemas.microsoft.com/office/drawing/2014/main" id="{540407A2-2764-4E42-9E1C-21477B3AA338}"/>
                </a:ext>
              </a:extLst>
            </p:cNvPr>
            <p:cNvSpPr/>
            <p:nvPr/>
          </p:nvSpPr>
          <p:spPr>
            <a:xfrm>
              <a:off x="4190924" y="8057799"/>
              <a:ext cx="222926" cy="368964"/>
            </a:xfrm>
            <a:prstGeom prst="rect">
              <a:avLst/>
            </a:prstGeom>
            <a:solidFill>
              <a:srgbClr val="FBD941"/>
            </a:solidFill>
            <a:ln>
              <a:solidFill>
                <a:srgbClr val="D34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2">
              <a:extLst>
                <a:ext uri="{FF2B5EF4-FFF2-40B4-BE49-F238E27FC236}">
                  <a16:creationId xmlns:a16="http://schemas.microsoft.com/office/drawing/2014/main" id="{63734F02-3F0B-475C-836C-673FD6A4D58E}"/>
                </a:ext>
              </a:extLst>
            </p:cNvPr>
            <p:cNvSpPr txBox="1">
              <a:spLocks/>
            </p:cNvSpPr>
            <p:nvPr/>
          </p:nvSpPr>
          <p:spPr>
            <a:xfrm>
              <a:off x="4538164" y="8057799"/>
              <a:ext cx="1192193" cy="347240"/>
            </a:xfrm>
            <a:prstGeom prst="rect">
              <a:avLst/>
            </a:prstGeom>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Federal Funding</a:t>
              </a:r>
              <a:endParaRPr kumimoji="0" lang="en-US" sz="2400" b="0" i="0" u="none" strike="noStrike" kern="1200" cap="none" spc="0" normalizeH="0" baseline="0" noProof="0" dirty="0">
                <a:ln>
                  <a:solidFill>
                    <a:srgbClr val="FBD941"/>
                  </a:solidFill>
                </a:ln>
                <a:solidFill>
                  <a:prstClr val="white"/>
                </a:solidFill>
                <a:effectLst/>
                <a:uLnTx/>
                <a:uFillTx/>
                <a:latin typeface="Calibri" panose="020F0502020204030204"/>
                <a:ea typeface="+mj-ea"/>
                <a:cs typeface="Arial" panose="020B0604020202020204" pitchFamily="34" charset="0"/>
              </a:endParaRPr>
            </a:p>
          </p:txBody>
        </p:sp>
      </p:grpSp>
      <p:grpSp>
        <p:nvGrpSpPr>
          <p:cNvPr id="14" name="Group 13">
            <a:extLst>
              <a:ext uri="{FF2B5EF4-FFF2-40B4-BE49-F238E27FC236}">
                <a16:creationId xmlns:a16="http://schemas.microsoft.com/office/drawing/2014/main" id="{8CA15B46-7B4C-4D90-AC31-1E1BB19B8777}"/>
              </a:ext>
            </a:extLst>
          </p:cNvPr>
          <p:cNvGrpSpPr/>
          <p:nvPr/>
        </p:nvGrpSpPr>
        <p:grpSpPr>
          <a:xfrm>
            <a:off x="4063180" y="8224345"/>
            <a:ext cx="1539433" cy="390688"/>
            <a:chOff x="4190924" y="8057799"/>
            <a:chExt cx="1539433" cy="390688"/>
          </a:xfrm>
        </p:grpSpPr>
        <p:sp>
          <p:nvSpPr>
            <p:cNvPr id="21" name="Rectangle 20">
              <a:extLst>
                <a:ext uri="{FF2B5EF4-FFF2-40B4-BE49-F238E27FC236}">
                  <a16:creationId xmlns:a16="http://schemas.microsoft.com/office/drawing/2014/main" id="{63F52CFE-840F-4B19-A66D-11BDE39CF769}"/>
                </a:ext>
              </a:extLst>
            </p:cNvPr>
            <p:cNvSpPr/>
            <p:nvPr/>
          </p:nvSpPr>
          <p:spPr>
            <a:xfrm>
              <a:off x="4190924" y="8079523"/>
              <a:ext cx="347240" cy="347240"/>
            </a:xfrm>
            <a:prstGeom prst="rect">
              <a:avLst/>
            </a:prstGeom>
            <a:solidFill>
              <a:schemeClr val="accent1">
                <a:lumMod val="60000"/>
                <a:lumOff val="40000"/>
              </a:schemeClr>
            </a:solidFill>
            <a:ln>
              <a:solidFill>
                <a:srgbClr val="D34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
              <a:extLst>
                <a:ext uri="{FF2B5EF4-FFF2-40B4-BE49-F238E27FC236}">
                  <a16:creationId xmlns:a16="http://schemas.microsoft.com/office/drawing/2014/main" id="{3FE98DBC-168E-40C2-95AB-66240998ED28}"/>
                </a:ext>
              </a:extLst>
            </p:cNvPr>
            <p:cNvSpPr txBox="1">
              <a:spLocks/>
            </p:cNvSpPr>
            <p:nvPr/>
          </p:nvSpPr>
          <p:spPr>
            <a:xfrm>
              <a:off x="4538164" y="8057799"/>
              <a:ext cx="1192193" cy="390688"/>
            </a:xfrm>
            <a:prstGeom prst="rect">
              <a:avLst/>
            </a:prstGeom>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RISE</a:t>
              </a:r>
              <a:endParaRPr kumimoji="0" lang="en-US" sz="2400" b="0" i="0" u="none" strike="noStrike" kern="1200" cap="none" spc="0" normalizeH="0" baseline="0" noProof="0" dirty="0">
                <a:ln>
                  <a:solidFill>
                    <a:srgbClr val="FBD941"/>
                  </a:solidFill>
                </a:ln>
                <a:solidFill>
                  <a:prstClr val="white"/>
                </a:solidFill>
                <a:effectLst/>
                <a:uLnTx/>
                <a:uFillTx/>
                <a:latin typeface="Calibri" panose="020F0502020204030204"/>
                <a:ea typeface="+mj-ea"/>
                <a:cs typeface="Arial" panose="020B0604020202020204" pitchFamily="34" charset="0"/>
              </a:endParaRPr>
            </a:p>
          </p:txBody>
        </p:sp>
      </p:grpSp>
      <p:pic>
        <p:nvPicPr>
          <p:cNvPr id="5" name="Picture 4">
            <a:extLst>
              <a:ext uri="{FF2B5EF4-FFF2-40B4-BE49-F238E27FC236}">
                <a16:creationId xmlns:a16="http://schemas.microsoft.com/office/drawing/2014/main" id="{752A1FB8-C213-4F5C-B9DA-7E8168FCB150}"/>
              </a:ext>
            </a:extLst>
          </p:cNvPr>
          <p:cNvPicPr>
            <a:picLocks noChangeAspect="1"/>
          </p:cNvPicPr>
          <p:nvPr/>
        </p:nvPicPr>
        <p:blipFill>
          <a:blip r:embed="rId4"/>
          <a:stretch>
            <a:fillRect/>
          </a:stretch>
        </p:blipFill>
        <p:spPr>
          <a:xfrm>
            <a:off x="1051014" y="1000566"/>
            <a:ext cx="7192760" cy="7142868"/>
          </a:xfrm>
          <a:prstGeom prst="rect">
            <a:avLst/>
          </a:prstGeom>
        </p:spPr>
      </p:pic>
    </p:spTree>
    <p:extLst>
      <p:ext uri="{BB962C8B-B14F-4D97-AF65-F5344CB8AC3E}">
        <p14:creationId xmlns:p14="http://schemas.microsoft.com/office/powerpoint/2010/main" val="80699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34934E-DBCE-4A0A-BAC2-B1ADE91A8A8A}"/>
              </a:ext>
            </a:extLst>
          </p:cNvPr>
          <p:cNvSpPr txBox="1">
            <a:spLocks/>
          </p:cNvSpPr>
          <p:nvPr/>
        </p:nvSpPr>
        <p:spPr>
          <a:xfrm>
            <a:off x="304800" y="172646"/>
            <a:ext cx="8534400" cy="1752600"/>
          </a:xfrm>
          <a:prstGeom prst="rect">
            <a:avLst/>
          </a:prstGeom>
          <a:effectLst>
            <a:outerShdw blurRad="50800" dist="38100" dir="2700000" algn="tl" rotWithShape="0">
              <a:prstClr val="black">
                <a:alpha val="40000"/>
              </a:prstClr>
            </a:outerShdw>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algn="ctr"/>
            <a:r>
              <a:rPr lang="en-US" sz="4000" dirty="0">
                <a:solidFill>
                  <a:schemeClr val="bg1"/>
                </a:solidFill>
                <a:latin typeface="+mn-lt"/>
              </a:rPr>
              <a:t>Madison County Coverage</a:t>
            </a:r>
            <a:endParaRPr lang="en-US" sz="3600" dirty="0">
              <a:ln>
                <a:solidFill>
                  <a:srgbClr val="FBD941"/>
                </a:solidFill>
              </a:ln>
              <a:solidFill>
                <a:schemeClr val="bg1"/>
              </a:solidFill>
              <a:latin typeface="+mn-lt"/>
            </a:endParaRPr>
          </a:p>
        </p:txBody>
      </p:sp>
      <p:pic>
        <p:nvPicPr>
          <p:cNvPr id="5" name="Picture 4">
            <a:extLst>
              <a:ext uri="{FF2B5EF4-FFF2-40B4-BE49-F238E27FC236}">
                <a16:creationId xmlns:a16="http://schemas.microsoft.com/office/drawing/2014/main" id="{E51FA1C2-2635-4DFA-86AE-65FBF40260FF}"/>
              </a:ext>
            </a:extLst>
          </p:cNvPr>
          <p:cNvPicPr>
            <a:picLocks noChangeAspect="1"/>
          </p:cNvPicPr>
          <p:nvPr/>
        </p:nvPicPr>
        <p:blipFill>
          <a:blip r:embed="rId2"/>
          <a:stretch>
            <a:fillRect/>
          </a:stretch>
        </p:blipFill>
        <p:spPr>
          <a:xfrm>
            <a:off x="899680" y="860103"/>
            <a:ext cx="7039247" cy="7203529"/>
          </a:xfrm>
          <a:prstGeom prst="rect">
            <a:avLst/>
          </a:prstGeom>
        </p:spPr>
      </p:pic>
      <p:pic>
        <p:nvPicPr>
          <p:cNvPr id="6" name="Picture 5">
            <a:extLst>
              <a:ext uri="{FF2B5EF4-FFF2-40B4-BE49-F238E27FC236}">
                <a16:creationId xmlns:a16="http://schemas.microsoft.com/office/drawing/2014/main" id="{FD8A4C02-F7A9-44A9-AD55-F7CB0B17D6D7}"/>
              </a:ext>
            </a:extLst>
          </p:cNvPr>
          <p:cNvPicPr>
            <a:picLocks noChangeAspect="1"/>
          </p:cNvPicPr>
          <p:nvPr/>
        </p:nvPicPr>
        <p:blipFill>
          <a:blip r:embed="rId3"/>
          <a:stretch>
            <a:fillRect/>
          </a:stretch>
        </p:blipFill>
        <p:spPr>
          <a:xfrm>
            <a:off x="4059207" y="8063632"/>
            <a:ext cx="1542422" cy="749873"/>
          </a:xfrm>
          <a:prstGeom prst="rect">
            <a:avLst/>
          </a:prstGeom>
        </p:spPr>
      </p:pic>
    </p:spTree>
    <p:extLst>
      <p:ext uri="{BB962C8B-B14F-4D97-AF65-F5344CB8AC3E}">
        <p14:creationId xmlns:p14="http://schemas.microsoft.com/office/powerpoint/2010/main" val="212448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34934E-DBCE-4A0A-BAC2-B1ADE91A8A8A}"/>
              </a:ext>
            </a:extLst>
          </p:cNvPr>
          <p:cNvSpPr txBox="1">
            <a:spLocks/>
          </p:cNvSpPr>
          <p:nvPr/>
        </p:nvSpPr>
        <p:spPr>
          <a:xfrm>
            <a:off x="304800" y="865494"/>
            <a:ext cx="8534400" cy="1752600"/>
          </a:xfrm>
          <a:prstGeom prst="rect">
            <a:avLst/>
          </a:prstGeom>
          <a:effectLst>
            <a:outerShdw blurRad="50800" dist="38100" dir="2700000" algn="tl" rotWithShape="0">
              <a:prstClr val="black">
                <a:alpha val="40000"/>
              </a:prstClr>
            </a:outerShdw>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algn="ctr"/>
            <a:r>
              <a:rPr lang="en-US" sz="4000" dirty="0">
                <a:solidFill>
                  <a:schemeClr val="bg1"/>
                </a:solidFill>
                <a:latin typeface="+mn-lt"/>
              </a:rPr>
              <a:t>Madison County</a:t>
            </a:r>
          </a:p>
          <a:p>
            <a:pPr algn="ctr"/>
            <a:r>
              <a:rPr lang="en-US" sz="3200" dirty="0">
                <a:solidFill>
                  <a:srgbClr val="FBD941"/>
                </a:solidFill>
                <a:latin typeface="+mn-lt"/>
              </a:rPr>
              <a:t>Project Partners</a:t>
            </a:r>
            <a:endParaRPr lang="en-US" sz="2800" dirty="0">
              <a:solidFill>
                <a:srgbClr val="FBD941"/>
              </a:solidFill>
              <a:latin typeface="+mn-lt"/>
            </a:endParaRPr>
          </a:p>
        </p:txBody>
      </p:sp>
      <p:sp>
        <p:nvSpPr>
          <p:cNvPr id="4" name="Rectangle 2">
            <a:extLst>
              <a:ext uri="{FF2B5EF4-FFF2-40B4-BE49-F238E27FC236}">
                <a16:creationId xmlns:a16="http://schemas.microsoft.com/office/drawing/2014/main" id="{0F282F4B-C0FA-43BB-AC7F-46B508635502}"/>
              </a:ext>
            </a:extLst>
          </p:cNvPr>
          <p:cNvSpPr txBox="1">
            <a:spLocks/>
          </p:cNvSpPr>
          <p:nvPr/>
        </p:nvSpPr>
        <p:spPr>
          <a:xfrm>
            <a:off x="0" y="2618094"/>
            <a:ext cx="9144000" cy="3119041"/>
          </a:xfrm>
          <a:prstGeom prst="rect">
            <a:avLst/>
          </a:prstGeom>
          <a:effectLst>
            <a:outerShdw blurRad="50800" dist="38100" dir="2700000" algn="tl" rotWithShape="0">
              <a:prstClr val="black">
                <a:alpha val="40000"/>
              </a:prstClr>
            </a:outerShdw>
          </a:effectLst>
        </p:spPr>
        <p:txBody>
          <a:bodyPr>
            <a:noAutofit/>
          </a:bodyPr>
          <a:lstStyle>
            <a:lvl1pPr algn="l" defTabSz="685800" rtl="0" eaLnBrk="1" latinLnBrk="0" hangingPunct="1">
              <a:lnSpc>
                <a:spcPct val="90000"/>
              </a:lnSpc>
              <a:spcBef>
                <a:spcPct val="0"/>
              </a:spcBef>
              <a:buNone/>
              <a:defRPr sz="3300" kern="1200">
                <a:solidFill>
                  <a:srgbClr val="006991"/>
                </a:solidFill>
                <a:latin typeface="Arial" panose="020B0604020202020204" pitchFamily="34" charset="0"/>
                <a:ea typeface="+mj-ea"/>
                <a:cs typeface="Arial" panose="020B0604020202020204" pitchFamily="34" charset="0"/>
              </a:defRPr>
            </a:lvl1pPr>
          </a:lstStyle>
          <a:p>
            <a:pPr algn="ctr"/>
            <a:r>
              <a:rPr lang="en-US" sz="3200" dirty="0">
                <a:solidFill>
                  <a:schemeClr val="bg1"/>
                </a:solidFill>
                <a:latin typeface="+mn-lt"/>
              </a:rPr>
              <a:t>Firefly</a:t>
            </a:r>
          </a:p>
          <a:p>
            <a:pPr algn="ctr"/>
            <a:endParaRPr lang="en-US" sz="3200" dirty="0">
              <a:ln>
                <a:solidFill>
                  <a:srgbClr val="FBD941"/>
                </a:solidFill>
              </a:ln>
              <a:solidFill>
                <a:schemeClr val="bg1"/>
              </a:solidFill>
              <a:latin typeface="+mn-lt"/>
            </a:endParaRPr>
          </a:p>
          <a:p>
            <a:pPr algn="ctr"/>
            <a:r>
              <a:rPr lang="en-US" sz="3200" dirty="0">
                <a:solidFill>
                  <a:schemeClr val="bg1"/>
                </a:solidFill>
                <a:latin typeface="+mn-lt"/>
              </a:rPr>
              <a:t>Rappahannock Electric Cooperative</a:t>
            </a:r>
          </a:p>
          <a:p>
            <a:pPr algn="ctr"/>
            <a:endParaRPr lang="en-US" sz="3200" dirty="0">
              <a:solidFill>
                <a:schemeClr val="bg1"/>
              </a:solidFill>
              <a:latin typeface="+mn-lt"/>
            </a:endParaRPr>
          </a:p>
          <a:p>
            <a:pPr algn="ctr"/>
            <a:r>
              <a:rPr lang="en-US" sz="3200" dirty="0">
                <a:solidFill>
                  <a:schemeClr val="bg1"/>
                </a:solidFill>
                <a:latin typeface="+mn-lt"/>
              </a:rPr>
              <a:t>Madison County</a:t>
            </a:r>
          </a:p>
          <a:p>
            <a:pPr algn="ctr"/>
            <a:endParaRPr lang="en-US" sz="3200" dirty="0">
              <a:solidFill>
                <a:schemeClr val="bg1"/>
              </a:solidFill>
              <a:latin typeface="+mn-lt"/>
            </a:endParaRPr>
          </a:p>
          <a:p>
            <a:pPr algn="ctr"/>
            <a:r>
              <a:rPr lang="en-US" sz="3200" dirty="0">
                <a:solidFill>
                  <a:schemeClr val="bg1"/>
                </a:solidFill>
                <a:latin typeface="+mn-lt"/>
              </a:rPr>
              <a:t>Thomas Jefferson Planning </a:t>
            </a:r>
            <a:br>
              <a:rPr lang="en-US" sz="3200" dirty="0">
                <a:solidFill>
                  <a:schemeClr val="bg1"/>
                </a:solidFill>
                <a:latin typeface="+mn-lt"/>
              </a:rPr>
            </a:br>
            <a:r>
              <a:rPr lang="en-US" sz="3200" dirty="0">
                <a:solidFill>
                  <a:schemeClr val="bg1"/>
                </a:solidFill>
                <a:latin typeface="+mn-lt"/>
              </a:rPr>
              <a:t>District Commission</a:t>
            </a:r>
            <a:endParaRPr lang="en-US" sz="2800" dirty="0">
              <a:solidFill>
                <a:schemeClr val="bg1"/>
              </a:solidFill>
              <a:latin typeface="+mn-lt"/>
            </a:endParaRPr>
          </a:p>
        </p:txBody>
      </p:sp>
      <p:pic>
        <p:nvPicPr>
          <p:cNvPr id="5" name="Picture 4">
            <a:extLst>
              <a:ext uri="{FF2B5EF4-FFF2-40B4-BE49-F238E27FC236}">
                <a16:creationId xmlns:a16="http://schemas.microsoft.com/office/drawing/2014/main" id="{0ED340AC-5DCB-4BB2-A96A-D79B7208F3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3666" y="7570884"/>
            <a:ext cx="2137962" cy="122661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B31C4B0-8C90-4744-B032-CAC923A7B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1938" y="7588481"/>
            <a:ext cx="1145438" cy="1145438"/>
          </a:xfrm>
          <a:prstGeom prst="rect">
            <a:avLst/>
          </a:prstGeom>
        </p:spPr>
      </p:pic>
      <p:pic>
        <p:nvPicPr>
          <p:cNvPr id="10" name="Picture 9">
            <a:extLst>
              <a:ext uri="{FF2B5EF4-FFF2-40B4-BE49-F238E27FC236}">
                <a16:creationId xmlns:a16="http://schemas.microsoft.com/office/drawing/2014/main" id="{6FE2C405-EDA3-466E-AAE2-8344BED5D225}"/>
              </a:ext>
            </a:extLst>
          </p:cNvPr>
          <p:cNvPicPr>
            <a:picLocks noChangeAspect="1"/>
          </p:cNvPicPr>
          <p:nvPr/>
        </p:nvPicPr>
        <p:blipFill rotWithShape="1">
          <a:blip r:embed="rId4">
            <a:extLst>
              <a:ext uri="{28A0092B-C50C-407E-A947-70E740481C1C}">
                <a14:useLocalDpi xmlns:a14="http://schemas.microsoft.com/office/drawing/2010/main" val="0"/>
              </a:ext>
            </a:extLst>
          </a:blip>
          <a:srcRect l="19983" t="41180" r="19909" b="28902"/>
          <a:stretch/>
        </p:blipFill>
        <p:spPr>
          <a:xfrm>
            <a:off x="6661052" y="7666061"/>
            <a:ext cx="1863969" cy="927787"/>
          </a:xfrm>
          <a:prstGeom prst="rect">
            <a:avLst/>
          </a:prstGeom>
        </p:spPr>
      </p:pic>
      <p:pic>
        <p:nvPicPr>
          <p:cNvPr id="7" name="Picture 6">
            <a:extLst>
              <a:ext uri="{FF2B5EF4-FFF2-40B4-BE49-F238E27FC236}">
                <a16:creationId xmlns:a16="http://schemas.microsoft.com/office/drawing/2014/main" id="{A0CFDA2A-17F5-4182-9EB9-C668AC8D8A08}"/>
              </a:ext>
            </a:extLst>
          </p:cNvPr>
          <p:cNvPicPr>
            <a:picLocks noChangeAspect="1"/>
          </p:cNvPicPr>
          <p:nvPr/>
        </p:nvPicPr>
        <p:blipFill>
          <a:blip r:embed="rId5"/>
          <a:stretch>
            <a:fillRect/>
          </a:stretch>
        </p:blipFill>
        <p:spPr>
          <a:xfrm>
            <a:off x="2861631" y="7737582"/>
            <a:ext cx="2303476" cy="856266"/>
          </a:xfrm>
          <a:prstGeom prst="rect">
            <a:avLst/>
          </a:prstGeom>
        </p:spPr>
      </p:pic>
    </p:spTree>
    <p:extLst>
      <p:ext uri="{BB962C8B-B14F-4D97-AF65-F5344CB8AC3E}">
        <p14:creationId xmlns:p14="http://schemas.microsoft.com/office/powerpoint/2010/main" val="211232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BAE392-DE5B-44C7-AC6E-C45F153E01CC}"/>
              </a:ext>
            </a:extLst>
          </p:cNvPr>
          <p:cNvSpPr>
            <a:spLocks noGrp="1"/>
          </p:cNvSpPr>
          <p:nvPr>
            <p:ph type="body" sz="quarter" idx="12"/>
          </p:nvPr>
        </p:nvSpPr>
        <p:spPr/>
        <p:txBody>
          <a:bodyPr/>
          <a:lstStyle/>
          <a:p>
            <a:r>
              <a:rPr lang="en-US" dirty="0"/>
              <a:t>Project Figures</a:t>
            </a:r>
          </a:p>
        </p:txBody>
      </p:sp>
      <p:graphicFrame>
        <p:nvGraphicFramePr>
          <p:cNvPr id="7" name="Table 2">
            <a:extLst>
              <a:ext uri="{FF2B5EF4-FFF2-40B4-BE49-F238E27FC236}">
                <a16:creationId xmlns:a16="http://schemas.microsoft.com/office/drawing/2014/main" id="{8660C78B-3A2D-4367-937F-6C1FCC7C28AC}"/>
              </a:ext>
            </a:extLst>
          </p:cNvPr>
          <p:cNvGraphicFramePr>
            <a:graphicFrameLocks noGrp="1"/>
          </p:cNvGraphicFramePr>
          <p:nvPr>
            <p:extLst>
              <p:ext uri="{D42A27DB-BD31-4B8C-83A1-F6EECF244321}">
                <p14:modId xmlns:p14="http://schemas.microsoft.com/office/powerpoint/2010/main" val="3650785543"/>
              </p:ext>
            </p:extLst>
          </p:nvPr>
        </p:nvGraphicFramePr>
        <p:xfrm>
          <a:off x="944217" y="1150203"/>
          <a:ext cx="6999874" cy="5956276"/>
        </p:xfrm>
        <a:graphic>
          <a:graphicData uri="http://schemas.openxmlformats.org/drawingml/2006/table">
            <a:tbl>
              <a:tblPr firstRow="1" bandRow="1">
                <a:tableStyleId>{5C22544A-7EE6-4342-B048-85BDC9FD1C3A}</a:tableStyleId>
              </a:tblPr>
              <a:tblGrid>
                <a:gridCol w="425238">
                  <a:extLst>
                    <a:ext uri="{9D8B030D-6E8A-4147-A177-3AD203B41FA5}">
                      <a16:colId xmlns:a16="http://schemas.microsoft.com/office/drawing/2014/main" val="1576542780"/>
                    </a:ext>
                  </a:extLst>
                </a:gridCol>
                <a:gridCol w="5231218">
                  <a:extLst>
                    <a:ext uri="{9D8B030D-6E8A-4147-A177-3AD203B41FA5}">
                      <a16:colId xmlns:a16="http://schemas.microsoft.com/office/drawing/2014/main" val="1375351772"/>
                    </a:ext>
                  </a:extLst>
                </a:gridCol>
                <a:gridCol w="1343418">
                  <a:extLst>
                    <a:ext uri="{9D8B030D-6E8A-4147-A177-3AD203B41FA5}">
                      <a16:colId xmlns:a16="http://schemas.microsoft.com/office/drawing/2014/main" val="2383883495"/>
                    </a:ext>
                  </a:extLst>
                </a:gridCol>
              </a:tblGrid>
              <a:tr h="406788">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Total Electric Accounts in Madison</a:t>
                      </a:r>
                      <a:endParaRPr lang="en-US" sz="1600" b="1" dirty="0"/>
                    </a:p>
                  </a:txBody>
                  <a:tcPr>
                    <a:lnL w="12700" cap="flat" cmpd="sng" algn="ctr">
                      <a:solidFill>
                        <a:srgbClr val="417398"/>
                      </a:solidFill>
                      <a:prstDash val="solid"/>
                      <a:round/>
                      <a:headEnd type="none" w="med" len="med"/>
                      <a:tailEnd type="none" w="med" len="med"/>
                    </a:lnL>
                    <a:lnR w="12700" cap="flat" cmpd="sng" algn="ctr">
                      <a:solidFill>
                        <a:srgbClr val="417398"/>
                      </a:solidFill>
                      <a:prstDash val="solid"/>
                      <a:round/>
                      <a:headEnd type="none" w="med" len="med"/>
                      <a:tailEnd type="none" w="med" len="med"/>
                    </a:lnR>
                    <a:lnT w="12700" cap="flat" cmpd="sng" algn="ctr">
                      <a:solidFill>
                        <a:srgbClr val="41739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417398"/>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Total Electric Accounts</a:t>
                      </a:r>
                      <a:endParaRPr lang="en-US" sz="1600" b="1" dirty="0"/>
                    </a:p>
                  </a:txBody>
                  <a:tcPr>
                    <a:lnL w="12700" cap="flat" cmpd="sng" algn="ctr">
                      <a:noFill/>
                      <a:prstDash val="solid"/>
                      <a:round/>
                      <a:headEnd type="none" w="med" len="med"/>
                      <a:tailEnd type="none" w="med" len="med"/>
                    </a:lnL>
                    <a:lnR w="12700" cap="flat" cmpd="sng" algn="ctr">
                      <a:solidFill>
                        <a:srgbClr val="417398"/>
                      </a:solidFill>
                      <a:prstDash val="solid"/>
                      <a:round/>
                      <a:headEnd type="none" w="med" len="med"/>
                      <a:tailEnd type="none" w="med" len="med"/>
                    </a:lnR>
                    <a:lnT w="12700" cap="flat" cmpd="sng" algn="ctr">
                      <a:solidFill>
                        <a:srgbClr val="417398"/>
                      </a:solidFill>
                      <a:prstDash val="solid"/>
                      <a:round/>
                      <a:headEnd type="none" w="med" len="med"/>
                      <a:tailEnd type="none" w="med" len="med"/>
                    </a:lnT>
                    <a:solidFill>
                      <a:srgbClr val="417398"/>
                    </a:solidFill>
                  </a:tcPr>
                </a:tc>
                <a:tc hMerge="1">
                  <a:txBody>
                    <a:bodyPr/>
                    <a:lstStyle/>
                    <a:p>
                      <a:endParaRPr lang="en-US"/>
                    </a:p>
                  </a:txBody>
                  <a:tcPr/>
                </a:tc>
                <a:extLst>
                  <a:ext uri="{0D108BD9-81ED-4DB2-BD59-A6C34878D82A}">
                    <a16:rowId xmlns:a16="http://schemas.microsoft.com/office/drawing/2014/main" val="2472901286"/>
                  </a:ext>
                </a:extLst>
              </a:tr>
              <a:tr h="4499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rgbClr val="41739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FE1ED"/>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Rappahannock Electric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FE1ED"/>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7,492</a:t>
                      </a:r>
                    </a:p>
                  </a:txBody>
                  <a:tcPr>
                    <a:lnL w="12700" cmpd="sng">
                      <a:noFill/>
                    </a:lnL>
                    <a:lnR w="12700" cap="flat" cmpd="sng" algn="ctr">
                      <a:solidFill>
                        <a:srgbClr val="41739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1ED"/>
                    </a:solidFill>
                  </a:tcPr>
                </a:tc>
                <a:extLst>
                  <a:ext uri="{0D108BD9-81ED-4DB2-BD59-A6C34878D82A}">
                    <a16:rowId xmlns:a16="http://schemas.microsoft.com/office/drawing/2014/main" val="2456830358"/>
                  </a:ext>
                </a:extLst>
              </a:tr>
              <a:tr h="40678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rgbClr val="41739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Dominion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140</a:t>
                      </a:r>
                    </a:p>
                  </a:txBody>
                  <a:tcPr>
                    <a:lnL w="12700" cmpd="sng">
                      <a:noFill/>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845575"/>
                  </a:ext>
                </a:extLst>
              </a:tr>
              <a:tr h="628673">
                <a:tc>
                  <a:txBody>
                    <a:bodyPr/>
                    <a:lstStyle/>
                    <a:p>
                      <a:endParaRPr lang="en-US" sz="1400" i="1" dirty="0"/>
                    </a:p>
                  </a:txBody>
                  <a:tcPr>
                    <a:lnL w="12700" cap="flat" cmpd="sng" algn="ctr">
                      <a:solidFill>
                        <a:srgbClr val="417398"/>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l"/>
                      <a:r>
                        <a:rPr lang="en-US" sz="1400" i="1" dirty="0"/>
                        <a:t>*Assume 10% of electric accounts will never take broadband</a:t>
                      </a:r>
                      <a:br>
                        <a:rPr lang="en-US" sz="1400" i="1" dirty="0"/>
                      </a:br>
                      <a:r>
                        <a:rPr lang="en-US" sz="1400" i="1" dirty="0"/>
                        <a:t>service (barns, electric fences, water troughs, </a:t>
                      </a:r>
                      <a:r>
                        <a:rPr lang="en-US" sz="1400" i="1" dirty="0" err="1"/>
                        <a:t>etc</a:t>
                      </a:r>
                      <a:r>
                        <a:rPr lang="en-US" sz="1400" i="1" dirty="0"/>
                        <a:t>)</a:t>
                      </a:r>
                    </a:p>
                  </a:txBody>
                  <a:tcPr>
                    <a:lnL w="12700" cap="flat" cmpd="sng" algn="ctr">
                      <a:noFill/>
                      <a:prstDash val="solid"/>
                      <a:round/>
                      <a:headEnd type="none" w="med" len="med"/>
                      <a:tailEnd type="none" w="med" len="med"/>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596517843"/>
                  </a:ext>
                </a:extLst>
              </a:tr>
              <a:tr h="449933">
                <a:tc gridSpan="3">
                  <a:txBody>
                    <a:bodyPr/>
                    <a:lstStyle/>
                    <a:p>
                      <a:pPr algn="l"/>
                      <a:r>
                        <a:rPr lang="en-US" sz="1600" b="1" dirty="0">
                          <a:solidFill>
                            <a:schemeClr val="bg1"/>
                          </a:solidFill>
                        </a:rPr>
                        <a:t>Project Details</a:t>
                      </a:r>
                    </a:p>
                  </a:txBody>
                  <a:tcPr>
                    <a:lnL w="12700" cap="flat" cmpd="sng" algn="ctr">
                      <a:solidFill>
                        <a:srgbClr val="417398"/>
                      </a:solidFill>
                      <a:prstDash val="solid"/>
                      <a:round/>
                      <a:headEnd type="none" w="med" len="med"/>
                      <a:tailEnd type="none" w="med" len="med"/>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17398"/>
                    </a:solidFill>
                  </a:tcPr>
                </a:tc>
                <a:tc hMerge="1">
                  <a:txBody>
                    <a:bodyPr/>
                    <a:lstStyle/>
                    <a:p>
                      <a:r>
                        <a:rPr lang="en-US" sz="1600" b="1" dirty="0">
                          <a:solidFill>
                            <a:schemeClr val="bg1"/>
                          </a:solidFill>
                        </a:rPr>
                        <a:t>Project </a:t>
                      </a:r>
                    </a:p>
                  </a:txBody>
                  <a:tcPr>
                    <a:lnL w="12700" cap="flat" cmpd="sng" algn="ctr">
                      <a:noFill/>
                      <a:prstDash val="solid"/>
                      <a:round/>
                      <a:headEnd type="none" w="med" len="med"/>
                      <a:tailEnd type="none" w="med" len="med"/>
                    </a:lnL>
                    <a:lnR w="12700" cap="flat" cmpd="sng" algn="ctr">
                      <a:solidFill>
                        <a:srgbClr val="417398"/>
                      </a:solidFill>
                      <a:prstDash val="solid"/>
                      <a:round/>
                      <a:headEnd type="none" w="med" len="med"/>
                      <a:tailEnd type="none" w="med" len="med"/>
                    </a:lnR>
                    <a:lnT w="12700" cmpd="sng">
                      <a:noFill/>
                    </a:lnT>
                    <a:solidFill>
                      <a:srgbClr val="417398"/>
                    </a:solidFill>
                  </a:tcPr>
                </a:tc>
                <a:tc hMerge="1">
                  <a:txBody>
                    <a:bodyPr/>
                    <a:lstStyle/>
                    <a:p>
                      <a:endParaRPr lang="en-US"/>
                    </a:p>
                  </a:txBody>
                  <a:tcPr/>
                </a:tc>
                <a:extLst>
                  <a:ext uri="{0D108BD9-81ED-4DB2-BD59-A6C34878D82A}">
                    <a16:rowId xmlns:a16="http://schemas.microsoft.com/office/drawing/2014/main" val="1971082412"/>
                  </a:ext>
                </a:extLst>
              </a:tr>
              <a:tr h="449933">
                <a:tc>
                  <a:txBody>
                    <a:bodyPr/>
                    <a:lstStyle/>
                    <a:p>
                      <a:endParaRPr lang="en-US" sz="1600" dirty="0"/>
                    </a:p>
                  </a:txBody>
                  <a:tcPr>
                    <a:lnL w="12700" cap="flat" cmpd="sng" algn="ctr">
                      <a:solidFill>
                        <a:srgbClr val="417398"/>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E1ED"/>
                    </a:solidFill>
                  </a:tcPr>
                </a:tc>
                <a:tc>
                  <a:txBody>
                    <a:bodyPr/>
                    <a:lstStyle/>
                    <a:p>
                      <a:r>
                        <a:rPr lang="en-US" sz="1600" dirty="0"/>
                        <a:t>Total Unserved </a:t>
                      </a:r>
                      <a:r>
                        <a:rPr lang="en-US" sz="1600" dirty="0" err="1"/>
                        <a:t>Passings</a:t>
                      </a:r>
                      <a:endParaRPr lang="en-US" sz="1600"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E1ED"/>
                    </a:solidFill>
                  </a:tcPr>
                </a:tc>
                <a:tc>
                  <a:txBody>
                    <a:bodyPr/>
                    <a:lstStyle/>
                    <a:p>
                      <a:pPr algn="ctr"/>
                      <a:r>
                        <a:rPr lang="en-US" sz="1600" dirty="0"/>
                        <a:t>3,204</a:t>
                      </a:r>
                    </a:p>
                  </a:txBody>
                  <a:tcPr>
                    <a:lnL w="12700" cmpd="sng">
                      <a:noFill/>
                    </a:lnL>
                    <a:lnR w="12700" cap="flat" cmpd="sng" algn="ctr">
                      <a:solidFill>
                        <a:srgbClr val="417398"/>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E1ED"/>
                    </a:solidFill>
                  </a:tcPr>
                </a:tc>
                <a:extLst>
                  <a:ext uri="{0D108BD9-81ED-4DB2-BD59-A6C34878D82A}">
                    <a16:rowId xmlns:a16="http://schemas.microsoft.com/office/drawing/2014/main" val="4111654836"/>
                  </a:ext>
                </a:extLst>
              </a:tr>
              <a:tr h="464630">
                <a:tc>
                  <a:txBody>
                    <a:bodyPr/>
                    <a:lstStyle/>
                    <a:p>
                      <a:endParaRPr lang="en-US" sz="1600" dirty="0"/>
                    </a:p>
                  </a:txBody>
                  <a:tcPr>
                    <a:lnL w="12700" cap="flat" cmpd="sng" algn="ctr">
                      <a:solidFill>
                        <a:srgbClr val="41739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600" dirty="0"/>
                        <a:t>Total Fiber Miles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t>395</a:t>
                      </a:r>
                    </a:p>
                  </a:txBody>
                  <a:tcPr>
                    <a:lnL w="12700" cmpd="sng">
                      <a:noFill/>
                    </a:lnL>
                    <a:lnR w="12700" cap="flat" cmpd="sng" algn="ctr">
                      <a:solidFill>
                        <a:srgbClr val="417398"/>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774137"/>
                  </a:ext>
                </a:extLst>
              </a:tr>
              <a:tr h="449933">
                <a:tc gridSpan="3">
                  <a:txBody>
                    <a:bodyPr/>
                    <a:lstStyle/>
                    <a:p>
                      <a:pPr algn="l"/>
                      <a:r>
                        <a:rPr lang="en-US" sz="1600" b="1" dirty="0">
                          <a:solidFill>
                            <a:schemeClr val="bg1"/>
                          </a:solidFill>
                        </a:rPr>
                        <a:t>Project Costs</a:t>
                      </a:r>
                    </a:p>
                  </a:txBody>
                  <a:tcPr>
                    <a:lnL w="12700" cap="flat" cmpd="sng" algn="ctr">
                      <a:solidFill>
                        <a:srgbClr val="417398"/>
                      </a:solidFill>
                      <a:prstDash val="solid"/>
                      <a:round/>
                      <a:headEnd type="none" w="med" len="med"/>
                      <a:tailEnd type="none" w="med" len="med"/>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17398"/>
                    </a:solidFill>
                  </a:tcPr>
                </a:tc>
                <a:tc hMerge="1">
                  <a:txBody>
                    <a:bodyPr/>
                    <a:lstStyle/>
                    <a:p>
                      <a:r>
                        <a:rPr lang="en-US" sz="1600" b="1" dirty="0">
                          <a:solidFill>
                            <a:schemeClr val="bg1"/>
                          </a:solidFill>
                        </a:rPr>
                        <a:t>Project Costs</a:t>
                      </a:r>
                    </a:p>
                  </a:txBody>
                  <a:tcPr>
                    <a:lnL w="12700" cap="flat" cmpd="sng" algn="ctr">
                      <a:noFill/>
                      <a:prstDash val="solid"/>
                      <a:round/>
                      <a:headEnd type="none" w="med" len="med"/>
                      <a:tailEnd type="none" w="med" len="med"/>
                    </a:lnL>
                    <a:lnR w="12700" cap="flat" cmpd="sng" algn="ctr">
                      <a:solidFill>
                        <a:srgbClr val="417398"/>
                      </a:solidFill>
                      <a:prstDash val="solid"/>
                      <a:round/>
                      <a:headEnd type="none" w="med" len="med"/>
                      <a:tailEnd type="none" w="med" len="med"/>
                    </a:lnR>
                    <a:lnT w="12700" cmpd="sng">
                      <a:noFill/>
                    </a:lnT>
                    <a:solidFill>
                      <a:srgbClr val="417398"/>
                    </a:solidFill>
                  </a:tcPr>
                </a:tc>
                <a:tc hMerge="1">
                  <a:txBody>
                    <a:bodyPr/>
                    <a:lstStyle/>
                    <a:p>
                      <a:endParaRPr lang="en-US"/>
                    </a:p>
                  </a:txBody>
                  <a:tcPr/>
                </a:tc>
                <a:extLst>
                  <a:ext uri="{0D108BD9-81ED-4DB2-BD59-A6C34878D82A}">
                    <a16:rowId xmlns:a16="http://schemas.microsoft.com/office/drawing/2014/main" val="754168860"/>
                  </a:ext>
                </a:extLst>
              </a:tr>
              <a:tr h="449933">
                <a:tc>
                  <a:txBody>
                    <a:bodyPr/>
                    <a:lstStyle/>
                    <a:p>
                      <a:endParaRPr lang="en-US" sz="1600" dirty="0"/>
                    </a:p>
                  </a:txBody>
                  <a:tcPr>
                    <a:lnL w="12700" cap="flat" cmpd="sng" algn="ctr">
                      <a:solidFill>
                        <a:srgbClr val="41739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FE1ED"/>
                    </a:solidFill>
                  </a:tcPr>
                </a:tc>
                <a:tc>
                  <a:txBody>
                    <a:bodyPr/>
                    <a:lstStyle/>
                    <a:p>
                      <a:r>
                        <a:rPr lang="en-US" sz="1600" dirty="0"/>
                        <a:t>Total Fiber Network Construction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E1ED"/>
                    </a:solidFill>
                  </a:tcPr>
                </a:tc>
                <a:tc>
                  <a:txBody>
                    <a:bodyPr/>
                    <a:lstStyle/>
                    <a:p>
                      <a:pPr algn="r"/>
                      <a:r>
                        <a:rPr lang="en-US" sz="1600" dirty="0"/>
                        <a:t>$25,675,000</a:t>
                      </a:r>
                    </a:p>
                  </a:txBody>
                  <a:tcPr>
                    <a:lnL w="12700" cmpd="sng">
                      <a:noFill/>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1ED"/>
                    </a:solidFill>
                  </a:tcPr>
                </a:tc>
                <a:extLst>
                  <a:ext uri="{0D108BD9-81ED-4DB2-BD59-A6C34878D82A}">
                    <a16:rowId xmlns:a16="http://schemas.microsoft.com/office/drawing/2014/main" val="961545097"/>
                  </a:ext>
                </a:extLst>
              </a:tr>
              <a:tr h="449933">
                <a:tc gridSpan="3">
                  <a:txBody>
                    <a:bodyPr/>
                    <a:lstStyle/>
                    <a:p>
                      <a:pPr marL="0" algn="l" defTabSz="685800" rtl="0" eaLnBrk="1" latinLnBrk="0" hangingPunct="1"/>
                      <a:r>
                        <a:rPr lang="en-US" sz="1600" b="1" kern="1200" dirty="0">
                          <a:solidFill>
                            <a:schemeClr val="bg1"/>
                          </a:solidFill>
                          <a:latin typeface="+mn-lt"/>
                          <a:ea typeface="+mn-ea"/>
                          <a:cs typeface="+mn-cs"/>
                        </a:rPr>
                        <a:t>Share of Construction Costs</a:t>
                      </a:r>
                    </a:p>
                  </a:txBody>
                  <a:tcPr>
                    <a:lnL w="12700" cap="flat" cmpd="sng" algn="ctr">
                      <a:solidFill>
                        <a:srgbClr val="417398"/>
                      </a:solidFill>
                      <a:prstDash val="solid"/>
                      <a:round/>
                      <a:headEnd type="none" w="med" len="med"/>
                      <a:tailEnd type="none" w="med" len="med"/>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17398"/>
                    </a:solidFill>
                  </a:tcPr>
                </a:tc>
                <a:tc hMerge="1">
                  <a:txBody>
                    <a:bodyPr/>
                    <a:lstStyle/>
                    <a:p>
                      <a:pPr marL="0" algn="l" defTabSz="685800" rtl="0" eaLnBrk="1" latinLnBrk="0" hangingPunct="1"/>
                      <a:r>
                        <a:rPr lang="en-US" sz="1600" b="1" kern="1200" dirty="0">
                          <a:solidFill>
                            <a:schemeClr val="bg1"/>
                          </a:solidFill>
                          <a:latin typeface="+mn-lt"/>
                          <a:ea typeface="+mn-ea"/>
                          <a:cs typeface="+mn-cs"/>
                        </a:rPr>
                        <a:t>Share of Construction Costs</a:t>
                      </a:r>
                    </a:p>
                  </a:txBody>
                  <a:tcPr>
                    <a:lnL w="12700" cap="flat" cmpd="sng" algn="ctr">
                      <a:noFill/>
                      <a:prstDash val="solid"/>
                      <a:round/>
                      <a:headEnd type="none" w="med" len="med"/>
                      <a:tailEnd type="none" w="med" len="med"/>
                    </a:lnL>
                    <a:lnR w="12700" cap="flat" cmpd="sng" algn="ctr">
                      <a:solidFill>
                        <a:srgbClr val="417398"/>
                      </a:solidFill>
                      <a:prstDash val="solid"/>
                      <a:round/>
                      <a:headEnd type="none" w="med" len="med"/>
                      <a:tailEnd type="none" w="med" len="med"/>
                    </a:lnR>
                    <a:lnT w="12700" cmpd="sng">
                      <a:noFill/>
                    </a:lnT>
                    <a:solidFill>
                      <a:srgbClr val="417398"/>
                    </a:solidFill>
                  </a:tcPr>
                </a:tc>
                <a:tc hMerge="1">
                  <a:txBody>
                    <a:bodyPr/>
                    <a:lstStyle/>
                    <a:p>
                      <a:endParaRPr lang="en-US"/>
                    </a:p>
                  </a:txBody>
                  <a:tcPr/>
                </a:tc>
                <a:extLst>
                  <a:ext uri="{0D108BD9-81ED-4DB2-BD59-A6C34878D82A}">
                    <a16:rowId xmlns:a16="http://schemas.microsoft.com/office/drawing/2014/main" val="33078992"/>
                  </a:ext>
                </a:extLst>
              </a:tr>
              <a:tr h="449933">
                <a:tc>
                  <a:txBody>
                    <a:bodyPr/>
                    <a:lstStyle/>
                    <a:p>
                      <a:endParaRPr lang="en-US" sz="1600" dirty="0"/>
                    </a:p>
                  </a:txBody>
                  <a:tcPr>
                    <a:lnL w="12700" cap="flat" cmpd="sng" algn="ctr">
                      <a:solidFill>
                        <a:srgbClr val="41739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FE1ED"/>
                    </a:solidFill>
                  </a:tcPr>
                </a:tc>
                <a:tc>
                  <a:txBody>
                    <a:bodyPr/>
                    <a:lstStyle/>
                    <a:p>
                      <a:r>
                        <a:rPr lang="en-US" sz="1600" dirty="0"/>
                        <a:t>Firefly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E1ED"/>
                    </a:solidFill>
                  </a:tcPr>
                </a:tc>
                <a:tc>
                  <a:txBody>
                    <a:bodyPr/>
                    <a:lstStyle/>
                    <a:p>
                      <a:pPr algn="r"/>
                      <a:r>
                        <a:rPr lang="en-US" sz="1600" dirty="0"/>
                        <a:t>$15,367,300</a:t>
                      </a:r>
                    </a:p>
                  </a:txBody>
                  <a:tcPr>
                    <a:lnL w="12700" cmpd="sng">
                      <a:noFill/>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1ED"/>
                    </a:solidFill>
                  </a:tcPr>
                </a:tc>
                <a:extLst>
                  <a:ext uri="{0D108BD9-81ED-4DB2-BD59-A6C34878D82A}">
                    <a16:rowId xmlns:a16="http://schemas.microsoft.com/office/drawing/2014/main" val="4007003498"/>
                  </a:ext>
                </a:extLst>
              </a:tr>
              <a:tr h="449933">
                <a:tc>
                  <a:txBody>
                    <a:bodyPr/>
                    <a:lstStyle/>
                    <a:p>
                      <a:endParaRPr lang="en-US" sz="1600" dirty="0"/>
                    </a:p>
                  </a:txBody>
                  <a:tcPr>
                    <a:lnL w="12700" cap="flat" cmpd="sng" algn="ctr">
                      <a:solidFill>
                        <a:srgbClr val="41739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dirty="0"/>
                        <a:t>VATI Request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sz="1600" dirty="0"/>
                        <a:t>$7,744,500</a:t>
                      </a:r>
                    </a:p>
                  </a:txBody>
                  <a:tcPr>
                    <a:lnL w="12700" cmpd="sng">
                      <a:noFill/>
                    </a:lnL>
                    <a:lnR w="12700" cap="flat" cmpd="sng" algn="ctr">
                      <a:solidFill>
                        <a:srgbClr val="41739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6800185"/>
                  </a:ext>
                </a:extLst>
              </a:tr>
              <a:tr h="449933">
                <a:tc>
                  <a:txBody>
                    <a:bodyPr/>
                    <a:lstStyle/>
                    <a:p>
                      <a:endParaRPr lang="en-US" sz="1600" dirty="0"/>
                    </a:p>
                  </a:txBody>
                  <a:tcPr>
                    <a:lnL w="12700" cap="flat" cmpd="sng" algn="ctr">
                      <a:solidFill>
                        <a:srgbClr val="417398"/>
                      </a:solidFill>
                      <a:prstDash val="solid"/>
                      <a:round/>
                      <a:headEnd type="none" w="med" len="med"/>
                      <a:tailEnd type="none" w="med" len="med"/>
                    </a:lnL>
                    <a:lnR w="12700" cmpd="sng">
                      <a:noFill/>
                    </a:lnR>
                    <a:lnT w="12700" cmpd="sng">
                      <a:noFill/>
                    </a:lnT>
                    <a:lnB w="12700" cap="flat" cmpd="sng" algn="ctr">
                      <a:solidFill>
                        <a:srgbClr val="417398"/>
                      </a:solidFill>
                      <a:prstDash val="solid"/>
                      <a:round/>
                      <a:headEnd type="none" w="med" len="med"/>
                      <a:tailEnd type="none" w="med" len="med"/>
                    </a:lnB>
                    <a:lnTlToBr w="12700" cmpd="sng">
                      <a:noFill/>
                      <a:prstDash val="solid"/>
                    </a:lnTlToBr>
                    <a:lnBlToTr w="12700" cmpd="sng">
                      <a:noFill/>
                      <a:prstDash val="solid"/>
                    </a:lnBlToTr>
                    <a:solidFill>
                      <a:srgbClr val="BFE1ED"/>
                    </a:solidFill>
                  </a:tcPr>
                </a:tc>
                <a:tc>
                  <a:txBody>
                    <a:bodyPr/>
                    <a:lstStyle/>
                    <a:p>
                      <a:r>
                        <a:rPr lang="en-US" sz="1600" dirty="0"/>
                        <a:t>County Request</a:t>
                      </a:r>
                    </a:p>
                  </a:txBody>
                  <a:tcPr>
                    <a:lnL w="12700" cmpd="sng">
                      <a:noFill/>
                    </a:lnL>
                    <a:lnR w="12700" cmpd="sng">
                      <a:noFill/>
                    </a:lnR>
                    <a:lnT w="12700" cmpd="sng">
                      <a:noFill/>
                    </a:lnT>
                    <a:lnB w="12700" cap="flat" cmpd="sng" algn="ctr">
                      <a:solidFill>
                        <a:srgbClr val="417398"/>
                      </a:solidFill>
                      <a:prstDash val="solid"/>
                      <a:round/>
                      <a:headEnd type="none" w="med" len="med"/>
                      <a:tailEnd type="none" w="med" len="med"/>
                    </a:lnB>
                    <a:lnTlToBr w="12700" cmpd="sng">
                      <a:noFill/>
                      <a:prstDash val="solid"/>
                    </a:lnTlToBr>
                    <a:lnBlToTr w="12700" cmpd="sng">
                      <a:noFill/>
                      <a:prstDash val="solid"/>
                    </a:lnBlToTr>
                    <a:solidFill>
                      <a:srgbClr val="BFE1ED"/>
                    </a:solidFill>
                  </a:tcPr>
                </a:tc>
                <a:tc>
                  <a:txBody>
                    <a:bodyPr/>
                    <a:lstStyle/>
                    <a:p>
                      <a:pPr algn="r"/>
                      <a:r>
                        <a:rPr lang="en-US" sz="1600" dirty="0"/>
                        <a:t>$2,563,200</a:t>
                      </a:r>
                    </a:p>
                  </a:txBody>
                  <a:tcPr>
                    <a:lnL w="12700" cmpd="sng">
                      <a:noFill/>
                    </a:lnL>
                    <a:lnR w="12700" cap="flat" cmpd="sng" algn="ctr">
                      <a:solidFill>
                        <a:srgbClr val="417398"/>
                      </a:solidFill>
                      <a:prstDash val="solid"/>
                      <a:round/>
                      <a:headEnd type="none" w="med" len="med"/>
                      <a:tailEnd type="none" w="med" len="med"/>
                    </a:lnR>
                    <a:lnT w="12700" cmpd="sng">
                      <a:noFill/>
                    </a:lnT>
                    <a:lnB w="12700" cap="flat" cmpd="sng" algn="ctr">
                      <a:solidFill>
                        <a:srgbClr val="417398"/>
                      </a:solidFill>
                      <a:prstDash val="solid"/>
                      <a:round/>
                      <a:headEnd type="none" w="med" len="med"/>
                      <a:tailEnd type="none" w="med" len="med"/>
                    </a:lnB>
                    <a:lnTlToBr w="12700" cmpd="sng">
                      <a:noFill/>
                      <a:prstDash val="solid"/>
                    </a:lnTlToBr>
                    <a:lnBlToTr w="12700" cmpd="sng">
                      <a:noFill/>
                      <a:prstDash val="solid"/>
                    </a:lnBlToTr>
                    <a:solidFill>
                      <a:srgbClr val="BFE1ED"/>
                    </a:solidFill>
                  </a:tcPr>
                </a:tc>
                <a:extLst>
                  <a:ext uri="{0D108BD9-81ED-4DB2-BD59-A6C34878D82A}">
                    <a16:rowId xmlns:a16="http://schemas.microsoft.com/office/drawing/2014/main" val="3767240264"/>
                  </a:ext>
                </a:extLst>
              </a:tr>
            </a:tbl>
          </a:graphicData>
        </a:graphic>
      </p:graphicFrame>
    </p:spTree>
    <p:extLst>
      <p:ext uri="{BB962C8B-B14F-4D97-AF65-F5344CB8AC3E}">
        <p14:creationId xmlns:p14="http://schemas.microsoft.com/office/powerpoint/2010/main" val="39143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DAC039-B286-427F-B4F9-5A9B4C3969F4}"/>
              </a:ext>
            </a:extLst>
          </p:cNvPr>
          <p:cNvSpPr>
            <a:spLocks noGrp="1"/>
          </p:cNvSpPr>
          <p:nvPr>
            <p:ph type="body" sz="quarter" idx="4294967295"/>
          </p:nvPr>
        </p:nvSpPr>
        <p:spPr>
          <a:xfrm>
            <a:off x="457200" y="1543425"/>
            <a:ext cx="8455025" cy="6678501"/>
          </a:xfrm>
          <a:prstGeom prst="rect">
            <a:avLst/>
          </a:prstGeom>
        </p:spPr>
        <p:txBody>
          <a:bodyPr/>
          <a:lstStyle/>
          <a:p>
            <a:pPr marL="2060575" indent="-1712913" algn="l">
              <a:lnSpc>
                <a:spcPct val="100000"/>
              </a:lnSpc>
              <a:buNone/>
            </a:pPr>
            <a:r>
              <a:rPr lang="en-US" sz="2200" b="1" i="0" u="none" strike="noStrike" baseline="0" dirty="0">
                <a:solidFill>
                  <a:srgbClr val="000000"/>
                </a:solidFill>
                <a:latin typeface="+mn-lt"/>
              </a:rPr>
              <a:t>August 2021 – </a:t>
            </a:r>
            <a:r>
              <a:rPr lang="en-US" sz="2200" i="0" u="none" strike="noStrike" baseline="0" dirty="0">
                <a:solidFill>
                  <a:srgbClr val="000000"/>
                </a:solidFill>
                <a:latin typeface="+mn-lt"/>
              </a:rPr>
              <a:t>Board makes decision on participation</a:t>
            </a:r>
          </a:p>
          <a:p>
            <a:pPr marL="1712913" indent="-1365250" algn="l">
              <a:lnSpc>
                <a:spcPct val="150000"/>
              </a:lnSpc>
              <a:buNone/>
            </a:pPr>
            <a:r>
              <a:rPr lang="en-US" sz="2200" b="1" i="0" u="none" strike="noStrike" baseline="0" dirty="0">
                <a:solidFill>
                  <a:srgbClr val="000000"/>
                </a:solidFill>
                <a:latin typeface="+mn-lt"/>
              </a:rPr>
              <a:t>September 14 </a:t>
            </a:r>
            <a:r>
              <a:rPr lang="en-US" sz="2200" b="0" i="0" u="none" strike="noStrike" baseline="0" dirty="0">
                <a:solidFill>
                  <a:srgbClr val="000000"/>
                </a:solidFill>
                <a:latin typeface="+mn-lt"/>
              </a:rPr>
              <a:t>– VATI application due</a:t>
            </a:r>
          </a:p>
          <a:p>
            <a:pPr marL="1712913" indent="-1365250" algn="l">
              <a:lnSpc>
                <a:spcPct val="150000"/>
              </a:lnSpc>
              <a:buNone/>
            </a:pPr>
            <a:r>
              <a:rPr lang="en-US" sz="2200" b="1" i="0" u="none" strike="noStrike" baseline="0" dirty="0">
                <a:solidFill>
                  <a:srgbClr val="000000"/>
                </a:solidFill>
                <a:latin typeface="+mn-lt"/>
              </a:rPr>
              <a:t>December 2021 </a:t>
            </a:r>
            <a:r>
              <a:rPr lang="en-US" sz="2200" b="0" i="0" u="none" strike="noStrike" baseline="0" dirty="0">
                <a:solidFill>
                  <a:srgbClr val="000000"/>
                </a:solidFill>
                <a:latin typeface="+mn-lt"/>
              </a:rPr>
              <a:t>– VATI awards announced</a:t>
            </a:r>
          </a:p>
          <a:p>
            <a:pPr marL="1712913" indent="-1365250" algn="l">
              <a:lnSpc>
                <a:spcPct val="150000"/>
              </a:lnSpc>
              <a:buNone/>
            </a:pPr>
            <a:r>
              <a:rPr lang="en-US" sz="2200" b="1" i="0" u="none" strike="noStrike" baseline="0" dirty="0">
                <a:solidFill>
                  <a:srgbClr val="000000"/>
                </a:solidFill>
                <a:latin typeface="+mn-lt"/>
              </a:rPr>
              <a:t>Later in 2022 </a:t>
            </a:r>
            <a:r>
              <a:rPr lang="en-US" sz="2200" b="0" i="0" u="none" strike="noStrike" baseline="0" dirty="0">
                <a:solidFill>
                  <a:srgbClr val="000000"/>
                </a:solidFill>
                <a:latin typeface="+mn-lt"/>
              </a:rPr>
              <a:t>- Construction begins</a:t>
            </a:r>
          </a:p>
          <a:p>
            <a:pPr marL="1712913" indent="-1365250" algn="l">
              <a:lnSpc>
                <a:spcPct val="150000"/>
              </a:lnSpc>
              <a:buNone/>
            </a:pPr>
            <a:r>
              <a:rPr lang="en-US" sz="2200" b="1" i="0" u="none" strike="noStrike" baseline="0" dirty="0">
                <a:solidFill>
                  <a:srgbClr val="000000"/>
                </a:solidFill>
                <a:latin typeface="+mn-lt"/>
              </a:rPr>
              <a:t>2025</a:t>
            </a:r>
            <a:r>
              <a:rPr lang="en-US" sz="2200" b="0" i="0" u="none" strike="noStrike" baseline="0" dirty="0">
                <a:solidFill>
                  <a:srgbClr val="000000"/>
                </a:solidFill>
                <a:latin typeface="+mn-lt"/>
              </a:rPr>
              <a:t> – Finish Build by year end</a:t>
            </a:r>
          </a:p>
          <a:p>
            <a:pPr marL="1712913" indent="-1365250" algn="l">
              <a:lnSpc>
                <a:spcPct val="150000"/>
              </a:lnSpc>
              <a:buNone/>
            </a:pPr>
            <a:endParaRPr lang="en-US" sz="2200" b="0" i="0" u="none" strike="noStrike" baseline="0" dirty="0">
              <a:solidFill>
                <a:srgbClr val="000000"/>
              </a:solidFill>
              <a:latin typeface="+mn-lt"/>
            </a:endParaRPr>
          </a:p>
          <a:p>
            <a:pPr marL="347663" indent="0" algn="l">
              <a:buNone/>
            </a:pPr>
            <a:r>
              <a:rPr lang="en-US" sz="2200" b="0" i="0" u="none" strike="noStrike" baseline="0" dirty="0">
                <a:solidFill>
                  <a:srgbClr val="000000"/>
                </a:solidFill>
                <a:latin typeface="+mn-lt"/>
              </a:rPr>
              <a:t>Generally assume six months from start of construction until first in home connections.  Will continue to work until all who would like service are connected.</a:t>
            </a:r>
          </a:p>
          <a:p>
            <a:pPr marL="0" indent="0" algn="l">
              <a:buNone/>
            </a:pPr>
            <a:endParaRPr lang="en-US" sz="2200" b="0" i="0" u="none" strike="noStrike" baseline="0" dirty="0">
              <a:solidFill>
                <a:srgbClr val="000000"/>
              </a:solidFill>
              <a:latin typeface="+mn-lt"/>
            </a:endParaRPr>
          </a:p>
        </p:txBody>
      </p:sp>
      <p:sp>
        <p:nvSpPr>
          <p:cNvPr id="5" name="Text Placeholder 4">
            <a:extLst>
              <a:ext uri="{FF2B5EF4-FFF2-40B4-BE49-F238E27FC236}">
                <a16:creationId xmlns:a16="http://schemas.microsoft.com/office/drawing/2014/main" id="{B9BE9159-44ED-4CA2-B8E3-C1DEF6906DCD}"/>
              </a:ext>
            </a:extLst>
          </p:cNvPr>
          <p:cNvSpPr>
            <a:spLocks noGrp="1"/>
          </p:cNvSpPr>
          <p:nvPr>
            <p:ph type="body" sz="quarter" idx="12"/>
          </p:nvPr>
        </p:nvSpPr>
        <p:spPr/>
        <p:txBody>
          <a:bodyPr/>
          <a:lstStyle/>
          <a:p>
            <a:r>
              <a:rPr lang="en-US" dirty="0"/>
              <a:t>Project Schedule</a:t>
            </a:r>
          </a:p>
        </p:txBody>
      </p:sp>
      <p:sp>
        <p:nvSpPr>
          <p:cNvPr id="6" name="Text Placeholder 5">
            <a:extLst>
              <a:ext uri="{FF2B5EF4-FFF2-40B4-BE49-F238E27FC236}">
                <a16:creationId xmlns:a16="http://schemas.microsoft.com/office/drawing/2014/main" id="{EEEEC1EF-1FE0-465C-BBF8-E7B45AECB53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1060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91C6A678-3538-4ABB-BFD3-3A5287F0692A}"/>
              </a:ext>
            </a:extLst>
          </p:cNvPr>
          <p:cNvSpPr>
            <a:spLocks noGrp="1"/>
          </p:cNvSpPr>
          <p:nvPr>
            <p:ph type="body" sz="quarter" idx="13"/>
          </p:nvPr>
        </p:nvSpPr>
        <p:spPr>
          <a:xfrm>
            <a:off x="1331161" y="1163409"/>
            <a:ext cx="6470446" cy="6817183"/>
          </a:xfrm>
        </p:spPr>
        <p:txBody>
          <a:bodyPr/>
          <a:lstStyle/>
          <a:p>
            <a:pPr>
              <a:lnSpc>
                <a:spcPct val="107000"/>
              </a:lnSpc>
              <a:spcBef>
                <a:spcPts val="0"/>
              </a:spcBef>
              <a:spcAft>
                <a:spcPts val="727"/>
              </a:spcAft>
            </a:pPr>
            <a:r>
              <a:rPr lang="en-US" sz="1636" dirty="0">
                <a:latin typeface="Calibri" panose="020F0502020204030204" pitchFamily="34" charset="0"/>
                <a:ea typeface="Calibri" panose="020F0502020204030204" pitchFamily="34" charset="0"/>
                <a:cs typeface="Times New Roman" panose="02020603050405020304" pitchFamily="18" charset="0"/>
              </a:rPr>
              <a:t>Whereas Madison County is committed to bringing universal broadband internet access to its citizens across the county within the next three years, and</a:t>
            </a:r>
          </a:p>
          <a:p>
            <a:pPr>
              <a:lnSpc>
                <a:spcPct val="107000"/>
              </a:lnSpc>
              <a:spcBef>
                <a:spcPts val="0"/>
              </a:spcBef>
              <a:spcAft>
                <a:spcPts val="727"/>
              </a:spcAft>
            </a:pPr>
            <a:r>
              <a:rPr lang="en-US" sz="1636" dirty="0">
                <a:latin typeface="Calibri" panose="020F0502020204030204" pitchFamily="34" charset="0"/>
                <a:ea typeface="Calibri" panose="020F0502020204030204" pitchFamily="34" charset="0"/>
                <a:cs typeface="Times New Roman" panose="02020603050405020304" pitchFamily="18" charset="0"/>
              </a:rPr>
              <a:t>Whereas Firefly Fiber Broadband, Dominion Energy and Rappahannock Electric Cooperative have developed a regional internet service expansion project with the Thomas Jefferson Planning District Commission as the lead applicant with the county being one of multiple counties included in the project to make fiber to the home broadband internet service available to the unserved locations in the county, and</a:t>
            </a:r>
          </a:p>
          <a:p>
            <a:pPr>
              <a:lnSpc>
                <a:spcPct val="107000"/>
              </a:lnSpc>
              <a:spcBef>
                <a:spcPts val="0"/>
              </a:spcBef>
              <a:spcAft>
                <a:spcPts val="727"/>
              </a:spcAft>
            </a:pPr>
            <a:r>
              <a:rPr lang="en-US" sz="1636" dirty="0">
                <a:latin typeface="Calibri" panose="020F0502020204030204" pitchFamily="34" charset="0"/>
                <a:ea typeface="Calibri" panose="020F0502020204030204" pitchFamily="34" charset="0"/>
                <a:cs typeface="Times New Roman" panose="02020603050405020304" pitchFamily="18" charset="0"/>
              </a:rPr>
              <a:t>Whereas the preliminary planning for the regional project has identified 3,204 locations in the county as being unserved without access to speeds faster than 25 </a:t>
            </a:r>
            <a:r>
              <a:rPr lang="en-US" sz="1636" dirty="0" err="1">
                <a:latin typeface="Calibri" panose="020F0502020204030204" pitchFamily="34" charset="0"/>
                <a:ea typeface="Calibri" panose="020F0502020204030204" pitchFamily="34" charset="0"/>
                <a:cs typeface="Times New Roman" panose="02020603050405020304" pitchFamily="18" charset="0"/>
              </a:rPr>
              <a:t>mbps</a:t>
            </a:r>
            <a:r>
              <a:rPr lang="en-US" sz="1636" dirty="0">
                <a:latin typeface="Calibri" panose="020F0502020204030204" pitchFamily="34" charset="0"/>
                <a:ea typeface="Calibri" panose="020F0502020204030204" pitchFamily="34" charset="0"/>
                <a:cs typeface="Times New Roman" panose="02020603050405020304" pitchFamily="18" charset="0"/>
              </a:rPr>
              <a:t> download or 3 </a:t>
            </a:r>
            <a:r>
              <a:rPr lang="en-US" sz="1636" dirty="0" err="1">
                <a:latin typeface="Calibri" panose="020F0502020204030204" pitchFamily="34" charset="0"/>
                <a:ea typeface="Calibri" panose="020F0502020204030204" pitchFamily="34" charset="0"/>
                <a:cs typeface="Times New Roman" panose="02020603050405020304" pitchFamily="18" charset="0"/>
              </a:rPr>
              <a:t>mbps</a:t>
            </a:r>
            <a:r>
              <a:rPr lang="en-US" sz="1636" dirty="0">
                <a:latin typeface="Calibri" panose="020F0502020204030204" pitchFamily="34" charset="0"/>
                <a:ea typeface="Calibri" panose="020F0502020204030204" pitchFamily="34" charset="0"/>
                <a:cs typeface="Times New Roman" panose="02020603050405020304" pitchFamily="18" charset="0"/>
              </a:rPr>
              <a:t> upload, and the preliminary design includes 395 miles of fiber optic cable to be installed in the county to make service available to those locations, with a cost estimate of $25,675,000 for the construction, creating a need for additional grant funding to make the project financially feasible, and</a:t>
            </a:r>
          </a:p>
          <a:p>
            <a:pPr>
              <a:lnSpc>
                <a:spcPct val="107000"/>
              </a:lnSpc>
              <a:spcBef>
                <a:spcPts val="0"/>
              </a:spcBef>
              <a:spcAft>
                <a:spcPts val="727"/>
              </a:spcAft>
            </a:pPr>
            <a:r>
              <a:rPr lang="en-US" sz="1636" dirty="0">
                <a:latin typeface="Calibri" panose="020F0502020204030204" pitchFamily="34" charset="0"/>
                <a:ea typeface="Calibri" panose="020F0502020204030204" pitchFamily="34" charset="0"/>
                <a:cs typeface="Times New Roman" panose="02020603050405020304" pitchFamily="18" charset="0"/>
              </a:rPr>
              <a:t>Whereas this project will seek grant funds from the Virginia Department of Housing and Community Development through its Virginia Telecommunications Initiative (VATI) with an application on or before 14 September 2021, and that application process provides additional scoring points for local contributions to the project, then</a:t>
            </a:r>
          </a:p>
          <a:p>
            <a:pPr>
              <a:lnSpc>
                <a:spcPct val="107000"/>
              </a:lnSpc>
              <a:spcBef>
                <a:spcPts val="0"/>
              </a:spcBef>
              <a:spcAft>
                <a:spcPts val="727"/>
              </a:spcAft>
            </a:pPr>
            <a:r>
              <a:rPr lang="en-US" sz="1636" dirty="0">
                <a:latin typeface="Calibri" panose="020F0502020204030204" pitchFamily="34" charset="0"/>
                <a:ea typeface="Calibri" panose="020F0502020204030204" pitchFamily="34" charset="0"/>
                <a:cs typeface="Times New Roman" panose="02020603050405020304" pitchFamily="18" charset="0"/>
              </a:rPr>
              <a:t>Be it resolved that Madison County will participate in the regional project and fully support the application including providing local matching funding not to exceed $2,563,200.</a:t>
            </a:r>
          </a:p>
          <a:p>
            <a:endParaRPr lang="en-US" dirty="0"/>
          </a:p>
        </p:txBody>
      </p:sp>
      <p:sp>
        <p:nvSpPr>
          <p:cNvPr id="4" name="Rectangle 3">
            <a:extLst>
              <a:ext uri="{FF2B5EF4-FFF2-40B4-BE49-F238E27FC236}">
                <a16:creationId xmlns:a16="http://schemas.microsoft.com/office/drawing/2014/main" id="{49D8A18E-96BD-47E5-8021-2A6261535041}"/>
              </a:ext>
            </a:extLst>
          </p:cNvPr>
          <p:cNvSpPr/>
          <p:nvPr/>
        </p:nvSpPr>
        <p:spPr>
          <a:xfrm>
            <a:off x="0" y="8162949"/>
            <a:ext cx="9144000" cy="981052"/>
          </a:xfrm>
          <a:prstGeom prst="rect">
            <a:avLst/>
          </a:prstGeom>
          <a:solidFill>
            <a:srgbClr val="4173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1281"/>
            <a:endParaRPr lang="en-US" sz="1636">
              <a:solidFill>
                <a:prstClr val="white"/>
              </a:solidFill>
              <a:latin typeface="Calibri" panose="020F0502020204030204"/>
            </a:endParaRPr>
          </a:p>
        </p:txBody>
      </p:sp>
      <p:pic>
        <p:nvPicPr>
          <p:cNvPr id="11" name="Picture 10">
            <a:extLst>
              <a:ext uri="{FF2B5EF4-FFF2-40B4-BE49-F238E27FC236}">
                <a16:creationId xmlns:a16="http://schemas.microsoft.com/office/drawing/2014/main" id="{B405F489-366A-4CAC-A4FA-23E878A0B4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85269" y="8320231"/>
            <a:ext cx="1146032" cy="65751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2538A2D-9C84-4272-8C2F-32B621D140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69602" y="8224864"/>
            <a:ext cx="852513" cy="852513"/>
          </a:xfrm>
          <a:prstGeom prst="rect">
            <a:avLst/>
          </a:prstGeom>
        </p:spPr>
      </p:pic>
      <p:pic>
        <p:nvPicPr>
          <p:cNvPr id="14" name="Picture 13">
            <a:extLst>
              <a:ext uri="{FF2B5EF4-FFF2-40B4-BE49-F238E27FC236}">
                <a16:creationId xmlns:a16="http://schemas.microsoft.com/office/drawing/2014/main" id="{125039BB-86CE-4428-BB07-60CEA48AA516}"/>
              </a:ext>
            </a:extLst>
          </p:cNvPr>
          <p:cNvPicPr>
            <a:picLocks noChangeAspect="1"/>
          </p:cNvPicPr>
          <p:nvPr/>
        </p:nvPicPr>
        <p:blipFill rotWithShape="1">
          <a:blip r:embed="rId4">
            <a:extLst>
              <a:ext uri="{28A0092B-C50C-407E-A947-70E740481C1C}">
                <a14:useLocalDpi xmlns:a14="http://schemas.microsoft.com/office/drawing/2010/main" val="0"/>
              </a:ext>
            </a:extLst>
          </a:blip>
          <a:srcRect l="19983" t="41180" r="19909" b="28902"/>
          <a:stretch/>
        </p:blipFill>
        <p:spPr>
          <a:xfrm>
            <a:off x="6158284" y="8328135"/>
            <a:ext cx="1289213" cy="641704"/>
          </a:xfrm>
          <a:prstGeom prst="rect">
            <a:avLst/>
          </a:prstGeom>
        </p:spPr>
      </p:pic>
      <p:sp>
        <p:nvSpPr>
          <p:cNvPr id="16" name="Text Placeholder 5">
            <a:extLst>
              <a:ext uri="{FF2B5EF4-FFF2-40B4-BE49-F238E27FC236}">
                <a16:creationId xmlns:a16="http://schemas.microsoft.com/office/drawing/2014/main" id="{2D3975BA-A27C-414E-8154-E10A39A8BAF0}"/>
              </a:ext>
            </a:extLst>
          </p:cNvPr>
          <p:cNvSpPr txBox="1">
            <a:spLocks/>
          </p:cNvSpPr>
          <p:nvPr/>
        </p:nvSpPr>
        <p:spPr>
          <a:xfrm>
            <a:off x="1308693" y="495012"/>
            <a:ext cx="6470446" cy="523050"/>
          </a:xfrm>
          <a:prstGeom prst="rect">
            <a:avLst/>
          </a:prstGeom>
        </p:spPr>
        <p:txBody>
          <a:bodyPr anchor="ctr"/>
          <a:lstStyle>
            <a:lvl1pPr marL="0" indent="0" algn="l" defTabSz="582930" rtl="0" eaLnBrk="1" latinLnBrk="0" hangingPunct="1">
              <a:lnSpc>
                <a:spcPct val="90000"/>
              </a:lnSpc>
              <a:spcBef>
                <a:spcPts val="638"/>
              </a:spcBef>
              <a:buFont typeface="Arial" panose="020B0604020202020204" pitchFamily="34" charset="0"/>
              <a:buNone/>
              <a:defRPr sz="3400" kern="1200" baseline="0">
                <a:solidFill>
                  <a:srgbClr val="417398"/>
                </a:solidFill>
                <a:latin typeface="+mj-lt"/>
                <a:ea typeface="+mn-ea"/>
                <a:cs typeface="Arial" panose="020B0604020202020204" pitchFamily="34" charset="0"/>
              </a:defRPr>
            </a:lvl1pPr>
            <a:lvl2pPr marL="291465" indent="0" algn="l" defTabSz="582930" rtl="0" eaLnBrk="1" latinLnBrk="0" hangingPunct="1">
              <a:lnSpc>
                <a:spcPct val="90000"/>
              </a:lnSpc>
              <a:spcBef>
                <a:spcPts val="319"/>
              </a:spcBef>
              <a:buFont typeface="Arial" panose="020B0604020202020204" pitchFamily="34" charset="0"/>
              <a:buNone/>
              <a:defRPr sz="1530" kern="1200">
                <a:solidFill>
                  <a:schemeClr val="tx1"/>
                </a:solidFill>
                <a:latin typeface="+mn-lt"/>
                <a:ea typeface="+mn-ea"/>
                <a:cs typeface="+mn-cs"/>
              </a:defRPr>
            </a:lvl2pPr>
            <a:lvl3pPr marL="582930" indent="0" algn="l" defTabSz="582930" rtl="0" eaLnBrk="1" latinLnBrk="0" hangingPunct="1">
              <a:lnSpc>
                <a:spcPct val="90000"/>
              </a:lnSpc>
              <a:spcBef>
                <a:spcPts val="319"/>
              </a:spcBef>
              <a:buFont typeface="Arial" panose="020B0604020202020204" pitchFamily="34" charset="0"/>
              <a:buNone/>
              <a:defRPr sz="1275" kern="1200">
                <a:solidFill>
                  <a:schemeClr val="tx1"/>
                </a:solidFill>
                <a:latin typeface="+mn-lt"/>
                <a:ea typeface="+mn-ea"/>
                <a:cs typeface="+mn-cs"/>
              </a:defRPr>
            </a:lvl3pPr>
            <a:lvl4pPr marL="874395" indent="0" algn="l" defTabSz="582930" rtl="0" eaLnBrk="1" latinLnBrk="0" hangingPunct="1">
              <a:lnSpc>
                <a:spcPct val="90000"/>
              </a:lnSpc>
              <a:spcBef>
                <a:spcPts val="319"/>
              </a:spcBef>
              <a:buFont typeface="Arial" panose="020B0604020202020204" pitchFamily="34" charset="0"/>
              <a:buNone/>
              <a:defRPr sz="1148" kern="1200">
                <a:solidFill>
                  <a:schemeClr val="tx1"/>
                </a:solidFill>
                <a:latin typeface="+mn-lt"/>
                <a:ea typeface="+mn-ea"/>
                <a:cs typeface="+mn-cs"/>
              </a:defRPr>
            </a:lvl4pPr>
            <a:lvl5pPr marL="1165860" indent="0" algn="l" defTabSz="582930" rtl="0" eaLnBrk="1" latinLnBrk="0" hangingPunct="1">
              <a:lnSpc>
                <a:spcPct val="90000"/>
              </a:lnSpc>
              <a:spcBef>
                <a:spcPts val="319"/>
              </a:spcBef>
              <a:buFont typeface="Arial" panose="020B0604020202020204" pitchFamily="34" charset="0"/>
              <a:buNone/>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algn="ctr" defTabSz="529942">
              <a:spcBef>
                <a:spcPts val="580"/>
              </a:spcBef>
            </a:pPr>
            <a:r>
              <a:rPr lang="en-US" sz="3091" dirty="0">
                <a:solidFill>
                  <a:prstClr val="black">
                    <a:lumMod val="95000"/>
                    <a:lumOff val="5000"/>
                  </a:prstClr>
                </a:solidFill>
                <a:latin typeface="Calibri Light" panose="020F0302020204030204"/>
              </a:rPr>
              <a:t>Proposed Resolution for Madison</a:t>
            </a:r>
          </a:p>
        </p:txBody>
      </p:sp>
      <p:pic>
        <p:nvPicPr>
          <p:cNvPr id="3" name="Picture 2">
            <a:extLst>
              <a:ext uri="{FF2B5EF4-FFF2-40B4-BE49-F238E27FC236}">
                <a16:creationId xmlns:a16="http://schemas.microsoft.com/office/drawing/2014/main" id="{3651B9F4-817D-4C06-98A5-D5F5361F2055}"/>
              </a:ext>
            </a:extLst>
          </p:cNvPr>
          <p:cNvPicPr>
            <a:picLocks noChangeAspect="1"/>
          </p:cNvPicPr>
          <p:nvPr/>
        </p:nvPicPr>
        <p:blipFill>
          <a:blip r:embed="rId5"/>
          <a:stretch>
            <a:fillRect/>
          </a:stretch>
        </p:blipFill>
        <p:spPr>
          <a:xfrm>
            <a:off x="2990814" y="8301306"/>
            <a:ext cx="1819275" cy="676275"/>
          </a:xfrm>
          <a:prstGeom prst="rect">
            <a:avLst/>
          </a:prstGeom>
        </p:spPr>
      </p:pic>
    </p:spTree>
    <p:extLst>
      <p:ext uri="{BB962C8B-B14F-4D97-AF65-F5344CB8AC3E}">
        <p14:creationId xmlns:p14="http://schemas.microsoft.com/office/powerpoint/2010/main" val="745608111"/>
      </p:ext>
    </p:extLst>
  </p:cSld>
  <p:clrMapOvr>
    <a:masterClrMapping/>
  </p:clrMapOvr>
</p:sld>
</file>

<file path=ppt/theme/theme1.xml><?xml version="1.0" encoding="utf-8"?>
<a:theme xmlns:a="http://schemas.openxmlformats.org/drawingml/2006/main" name="Budget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Firefly Final [Read-Only]" id="{004E11BF-2770-45B0-94BB-208926825150}" vid="{58C02507-2C4D-4190-AB19-58C45BA98033}"/>
    </a:ext>
  </a:extLst>
</a:theme>
</file>

<file path=ppt/theme/theme2.xml><?xml version="1.0" encoding="utf-8"?>
<a:theme xmlns:a="http://schemas.openxmlformats.org/drawingml/2006/main" name="1_Budget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Firefly Final [Read-Only]" id="{004E11BF-2770-45B0-94BB-208926825150}" vid="{58C02507-2C4D-4190-AB19-58C45BA980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5615</TotalTime>
  <Words>423</Words>
  <Application>Microsoft Office PowerPoint</Application>
  <PresentationFormat>Custom</PresentationFormat>
  <Paragraphs>53</Paragraphs>
  <Slides>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Wingdings</vt:lpstr>
      <vt:lpstr>Budget 2017</vt:lpstr>
      <vt:lpstr>1_Budget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Virginia Electric Cooperative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Ginny Tyree</dc:creator>
  <cp:lastModifiedBy>Tracey Gardner</cp:lastModifiedBy>
  <cp:revision>182</cp:revision>
  <dcterms:created xsi:type="dcterms:W3CDTF">2016-12-01T18:22:26Z</dcterms:created>
  <dcterms:modified xsi:type="dcterms:W3CDTF">2021-08-24T17:48:58Z</dcterms:modified>
</cp:coreProperties>
</file>